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08D7E-18B5-407D-8BC2-1FBD28B1E82A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EF4C4-BB19-4E1A-99B7-E5A7591C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61240"/>
            <a:ext cx="9144000" cy="1546464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 dirty="0" smtClean="0"/>
              <a:t>October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 dirty="0" smtClean="0"/>
              <a:t>2017 R12.2 Leadership Conference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057650"/>
            <a:ext cx="9144000" cy="588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524000" y="388307"/>
            <a:ext cx="9144000" cy="1446550"/>
          </a:xfrm>
          <a:prstGeom prst="rect">
            <a:avLst/>
          </a:prstGeom>
          <a:solidFill>
            <a:srgbClr val="4255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2017 Leadership</a:t>
            </a:r>
            <a:r>
              <a:rPr lang="en-US" sz="4400" baseline="0" dirty="0">
                <a:solidFill>
                  <a:schemeClr val="bg1"/>
                </a:solidFill>
              </a:rPr>
              <a:t> Conference</a:t>
            </a:r>
          </a:p>
          <a:p>
            <a:pPr algn="ctr"/>
            <a:r>
              <a:rPr lang="en-US" sz="4400" baseline="0" dirty="0">
                <a:solidFill>
                  <a:schemeClr val="bg1"/>
                </a:solidFill>
              </a:rPr>
              <a:t>Callaway Gardens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3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6401"/>
            <a:ext cx="3932237" cy="8799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55100"/>
            <a:ext cx="3932237" cy="34138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 baseline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365126"/>
            <a:ext cx="10515600" cy="912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255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22863" y="1427163"/>
            <a:ext cx="6638925" cy="444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8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59988"/>
            <a:ext cx="10515600" cy="4516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5563"/>
                </a:solidFill>
              </a:defRPr>
            </a:lvl1pPr>
          </a:lstStyle>
          <a:p>
            <a:r>
              <a:rPr lang="en-US" dirty="0"/>
              <a:t>Slide </a:t>
            </a:r>
            <a:fld id="{77AE37B4-034F-483C-93F6-334D4F26D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2556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31D55753-8411-4B99-AA37-426A4B32A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Colossians 1 &amp; 2</a:t>
            </a:r>
          </a:p>
          <a:p>
            <a:r>
              <a:rPr lang="en-US" sz="4800" dirty="0" smtClean="0"/>
              <a:t>Christ at the Core</a:t>
            </a:r>
            <a:endParaRPr lang="en-US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1EEA9-E3D8-4C98-99C8-1E30B95B9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Jonathan Henrichsen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Colossae False Teaching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854" y="1465289"/>
            <a:ext cx="9112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Conclusions &amp; Parallels:</a:t>
            </a:r>
            <a:endParaRPr lang="en-US" sz="3200" dirty="0"/>
          </a:p>
          <a:p>
            <a:endParaRPr lang="en-US" sz="3200" dirty="0"/>
          </a:p>
          <a:p>
            <a:pPr marL="1200150" lvl="1" indent="-742950">
              <a:buFont typeface="+mj-lt"/>
              <a:buAutoNum type="arabicParenR"/>
            </a:pPr>
            <a:r>
              <a:rPr lang="en-US" sz="3200" dirty="0" smtClean="0"/>
              <a:t>Based on human wisdom</a:t>
            </a:r>
            <a:r>
              <a:rPr lang="en-US" sz="1400" dirty="0" smtClean="0"/>
              <a:t>7</a:t>
            </a:r>
            <a:endParaRPr lang="en-US" sz="3200" dirty="0" smtClean="0"/>
          </a:p>
          <a:p>
            <a:pPr lvl="1"/>
            <a:endParaRPr lang="en-US" sz="3200" dirty="0"/>
          </a:p>
          <a:p>
            <a:pPr marL="1200150" lvl="1" indent="-742950">
              <a:buFont typeface="+mj-lt"/>
              <a:buAutoNum type="arabicParenR"/>
            </a:pPr>
            <a:r>
              <a:rPr lang="en-US" sz="3200" dirty="0" smtClean="0"/>
              <a:t>Mysticism</a:t>
            </a:r>
            <a:endParaRPr lang="en-US" sz="3200" dirty="0"/>
          </a:p>
          <a:p>
            <a:pPr lvl="1"/>
            <a:endParaRPr lang="en-US" sz="3200" dirty="0"/>
          </a:p>
          <a:p>
            <a:pPr marL="1200150" lvl="1" indent="-742950">
              <a:buFont typeface="+mj-lt"/>
              <a:buAutoNum type="arabicParenR"/>
            </a:pPr>
            <a:r>
              <a:rPr lang="en-US" sz="3200" dirty="0" smtClean="0"/>
              <a:t>Jewish law and traditions</a:t>
            </a:r>
          </a:p>
          <a:p>
            <a:pPr lvl="1"/>
            <a:endParaRPr lang="en-US" sz="3200" dirty="0" smtClean="0"/>
          </a:p>
          <a:p>
            <a:pPr marL="1200150" lvl="1" indent="-742950">
              <a:buFont typeface="+mj-lt"/>
              <a:buAutoNum type="arabicParenR"/>
            </a:pPr>
            <a:r>
              <a:rPr lang="en-US" sz="3200" dirty="0" smtClean="0"/>
              <a:t>Legalism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0593" y="6103107"/>
            <a:ext cx="402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7 1 </a:t>
            </a:r>
            <a:r>
              <a:rPr lang="en-US" sz="1400" dirty="0" err="1" smtClean="0"/>
              <a:t>Cor</a:t>
            </a:r>
            <a:r>
              <a:rPr lang="en-US" sz="1400" dirty="0" smtClean="0"/>
              <a:t> 1:18-25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02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854" y="1465289"/>
            <a:ext cx="91123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appeal of legalism?</a:t>
            </a:r>
            <a:endParaRPr lang="en-US" sz="3200" dirty="0"/>
          </a:p>
          <a:p>
            <a:endParaRPr lang="en-US" sz="3200" dirty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______________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______________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______________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______________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______________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______________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50" y="1610774"/>
            <a:ext cx="4294295" cy="38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Teaching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0228" y="2302070"/>
            <a:ext cx="51816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______________</a:t>
            </a:r>
          </a:p>
          <a:p>
            <a:r>
              <a:rPr lang="en-US" sz="2800" dirty="0" smtClean="0"/>
              <a:t>______________</a:t>
            </a:r>
          </a:p>
          <a:p>
            <a:r>
              <a:rPr lang="en-US" sz="2800" dirty="0" smtClean="0"/>
              <a:t>______________</a:t>
            </a:r>
          </a:p>
          <a:p>
            <a:r>
              <a:rPr lang="en-US" sz="2800" dirty="0" smtClean="0"/>
              <a:t>______________</a:t>
            </a:r>
          </a:p>
          <a:p>
            <a:r>
              <a:rPr lang="en-US" sz="2800" dirty="0" smtClean="0"/>
              <a:t>______________</a:t>
            </a:r>
          </a:p>
          <a:p>
            <a:r>
              <a:rPr lang="en-US" sz="2800" dirty="0" smtClean="0"/>
              <a:t>______________</a:t>
            </a:r>
          </a:p>
          <a:p>
            <a:r>
              <a:rPr lang="en-US" sz="2800" dirty="0"/>
              <a:t>______________</a:t>
            </a:r>
            <a:endParaRPr lang="en-US" sz="3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444" y="2287564"/>
            <a:ext cx="4600587" cy="363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______________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______________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______________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______________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______________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______________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______________</a:t>
            </a: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41096" y="1224277"/>
            <a:ext cx="9173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some examples of false teaching you see in the Church today?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8003" y="5810742"/>
            <a:ext cx="4029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</a:t>
            </a:r>
            <a:r>
              <a:rPr lang="en-US" sz="1400" dirty="0" err="1" smtClean="0"/>
              <a:t>Cor</a:t>
            </a:r>
            <a:r>
              <a:rPr lang="en-US" sz="1400" dirty="0" smtClean="0"/>
              <a:t> 4:17-18</a:t>
            </a:r>
          </a:p>
          <a:p>
            <a:r>
              <a:rPr lang="en-US" sz="1400" dirty="0" smtClean="0"/>
              <a:t>Luke 12:5</a:t>
            </a:r>
          </a:p>
          <a:p>
            <a:r>
              <a:rPr lang="en-US" sz="1400" dirty="0" smtClean="0"/>
              <a:t>Matt 12:36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2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319" y="1470403"/>
            <a:ext cx="4647599" cy="4351338"/>
          </a:xfrm>
        </p:spPr>
        <p:txBody>
          <a:bodyPr/>
          <a:lstStyle/>
          <a:p>
            <a:r>
              <a:rPr lang="en-US" sz="3600" dirty="0" smtClean="0"/>
              <a:t>Colossae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Timing</a:t>
            </a:r>
            <a:br>
              <a:rPr lang="en-US" sz="3600" dirty="0" smtClean="0"/>
            </a:br>
            <a:endParaRPr lang="en-US" sz="3600" dirty="0"/>
          </a:p>
          <a:p>
            <a:r>
              <a:rPr lang="en-US" sz="3600" dirty="0" smtClean="0"/>
              <a:t>Author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Purpose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17" y="1797140"/>
            <a:ext cx="2683645" cy="2012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02" y="1470959"/>
            <a:ext cx="2962748" cy="2448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982" y="3423417"/>
            <a:ext cx="3258243" cy="2443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83" y="3723669"/>
            <a:ext cx="3404613" cy="22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0328"/>
            <a:ext cx="5181600" cy="41050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Image of the Invisible God</a:t>
            </a:r>
            <a:r>
              <a:rPr lang="en-US" sz="1400" dirty="0" smtClean="0"/>
              <a:t>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</a:t>
            </a:r>
            <a:r>
              <a:rPr lang="en-US" dirty="0" smtClean="0"/>
              <a:t>Firstborn of All Creation</a:t>
            </a:r>
            <a:r>
              <a:rPr lang="en-US" sz="1400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8910" y="1550329"/>
            <a:ext cx="5181600" cy="49591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All Things Created By, Through &amp; For Him</a:t>
            </a:r>
          </a:p>
          <a:p>
            <a:pPr marL="514350" indent="-514350">
              <a:buFont typeface="+mj-lt"/>
              <a:buAutoNum type="arabicParenR" startAt="3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 startAt="4"/>
            </a:pPr>
            <a:r>
              <a:rPr lang="en-US" dirty="0" smtClean="0"/>
              <a:t>Before All Things</a:t>
            </a:r>
          </a:p>
          <a:p>
            <a:pPr marL="514350" indent="-514350">
              <a:buFont typeface="+mj-lt"/>
              <a:buAutoNum type="arabicParenR" startAt="4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003" y="5847288"/>
            <a:ext cx="40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</a:t>
            </a:r>
            <a:r>
              <a:rPr lang="en-US" sz="1400" dirty="0" err="1" smtClean="0"/>
              <a:t>Heb</a:t>
            </a:r>
            <a:r>
              <a:rPr lang="en-US" sz="1400" dirty="0" smtClean="0"/>
              <a:t> 4:15</a:t>
            </a:r>
          </a:p>
          <a:p>
            <a:r>
              <a:rPr lang="en-US" sz="1400" dirty="0" smtClean="0"/>
              <a:t>2 Phil 2:10-11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25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082" y="1692416"/>
            <a:ext cx="5181600" cy="47726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In Him, All Things Hold Together</a:t>
            </a:r>
            <a:endParaRPr lang="en-US" dirty="0"/>
          </a:p>
          <a:p>
            <a:pPr marL="514350" indent="-514350">
              <a:buFont typeface="+mj-lt"/>
              <a:buAutoNum type="arabicParenR" startAt="5"/>
            </a:pPr>
            <a:endParaRPr lang="en-US" dirty="0" smtClean="0"/>
          </a:p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Head </a:t>
            </a:r>
            <a:r>
              <a:rPr lang="en-US" dirty="0"/>
              <a:t>of the Body/</a:t>
            </a:r>
            <a:r>
              <a:rPr lang="en-US" dirty="0" smtClean="0"/>
              <a:t>Church</a:t>
            </a:r>
            <a:r>
              <a:rPr lang="en-US" sz="1400" dirty="0" smtClean="0"/>
              <a:t>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266" y="1683537"/>
            <a:ext cx="5181600" cy="36625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dirty="0" smtClean="0"/>
              <a:t>Firstborn </a:t>
            </a:r>
            <a:r>
              <a:rPr lang="en-US" dirty="0"/>
              <a:t>From the Dead</a:t>
            </a:r>
          </a:p>
          <a:p>
            <a:pPr marL="514350" indent="-514350">
              <a:buFont typeface="+mj-lt"/>
              <a:buAutoNum type="arabicParenR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arenR" startAt="7"/>
            </a:pPr>
            <a:r>
              <a:rPr lang="en-US" dirty="0"/>
              <a:t>Preeminent in </a:t>
            </a:r>
            <a:r>
              <a:rPr lang="en-US" dirty="0" smtClean="0"/>
              <a:t>EVERYTHING</a:t>
            </a:r>
            <a:r>
              <a:rPr lang="en-US" sz="1400" dirty="0" smtClean="0"/>
              <a:t>4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729" y="5819879"/>
            <a:ext cx="402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John 14:21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21194" y="5765061"/>
            <a:ext cx="402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Isa 43:7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60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082" y="1692416"/>
            <a:ext cx="5181600" cy="47726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9"/>
            </a:pPr>
            <a:r>
              <a:rPr lang="en-US" dirty="0"/>
              <a:t>In Him, All the Fullness of God is Pleased to </a:t>
            </a:r>
            <a:r>
              <a:rPr lang="en-US" dirty="0" smtClean="0"/>
              <a:t>Dwell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 startAt="9"/>
            </a:pPr>
            <a:r>
              <a:rPr lang="en-US" dirty="0" smtClean="0"/>
              <a:t>Through Him, We Are Reconciled to Him</a:t>
            </a:r>
            <a:r>
              <a:rPr lang="en-US" sz="1400" dirty="0" smtClean="0"/>
              <a:t>5</a:t>
            </a:r>
            <a:endParaRPr lang="en-US" dirty="0"/>
          </a:p>
          <a:p>
            <a:pPr marL="514350" indent="-514350">
              <a:buFont typeface="+mj-lt"/>
              <a:buAutoNum type="arabicParenR" startAt="9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266" y="1683537"/>
            <a:ext cx="5181600" cy="3662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003" y="5847288"/>
            <a:ext cx="402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 </a:t>
            </a:r>
            <a:r>
              <a:rPr lang="en-US" sz="1400" dirty="0" err="1" smtClean="0"/>
              <a:t>Heb</a:t>
            </a:r>
            <a:r>
              <a:rPr lang="en-US" sz="1400" dirty="0" smtClean="0"/>
              <a:t> 9:22; Rom 8:18-23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10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Application:</a:t>
            </a:r>
          </a:p>
          <a:p>
            <a:pPr marL="0" indent="0">
              <a:buNone/>
            </a:pPr>
            <a:endParaRPr lang="en-US" sz="2800" dirty="0" smtClean="0"/>
          </a:p>
          <a:p>
            <a:pPr marL="1200150" lvl="1" indent="-742950">
              <a:buFont typeface="+mj-lt"/>
              <a:buAutoNum type="arabicParenR"/>
            </a:pPr>
            <a:r>
              <a:rPr lang="en-US" sz="2800" dirty="0" smtClean="0"/>
              <a:t>__________</a:t>
            </a:r>
            <a:r>
              <a:rPr lang="en-US" sz="1400" dirty="0" smtClean="0"/>
              <a:t>6</a:t>
            </a: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1200150" lvl="1" indent="-742950">
              <a:buFont typeface="+mj-lt"/>
              <a:buAutoNum type="arabicParenR"/>
            </a:pPr>
            <a:r>
              <a:rPr lang="en-US" sz="2800" dirty="0"/>
              <a:t>__________</a:t>
            </a: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1200150" lvl="1" indent="-742950">
              <a:buFont typeface="+mj-lt"/>
              <a:buAutoNum type="arabicParenR"/>
            </a:pPr>
            <a:r>
              <a:rPr lang="en-US" sz="2800" dirty="0" smtClean="0"/>
              <a:t>__________</a:t>
            </a:r>
          </a:p>
          <a:p>
            <a:pPr marL="1200150" lvl="1" indent="-742950">
              <a:buFont typeface="+mj-lt"/>
              <a:buAutoNum type="arabicParenR"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Romans 11:36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003" y="5847288"/>
            <a:ext cx="402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 Matt 7:22-23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87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 on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844" y="1532567"/>
            <a:ext cx="5181600" cy="3955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Reconciliation -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 smtClean="0"/>
              <a:t>Before: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After: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532567"/>
            <a:ext cx="54180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1:24 - Filling up what’s lacking in Christ’s afflictions?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Colossae False Teaching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Plausible arguments that were nevertheless delusional, v4</a:t>
            </a:r>
          </a:p>
          <a:p>
            <a:r>
              <a:rPr lang="en-US" dirty="0"/>
              <a:t>Philosophy</a:t>
            </a:r>
          </a:p>
          <a:p>
            <a:r>
              <a:rPr lang="en-US" dirty="0"/>
              <a:t>Empty deceit</a:t>
            </a:r>
          </a:p>
          <a:p>
            <a:r>
              <a:rPr lang="en-US" dirty="0"/>
              <a:t>According to human tradition</a:t>
            </a:r>
          </a:p>
          <a:p>
            <a:r>
              <a:rPr lang="en-US" dirty="0"/>
              <a:t>According to elemental spirits of the world, v8</a:t>
            </a:r>
          </a:p>
          <a:p>
            <a:r>
              <a:rPr lang="en-US" dirty="0"/>
              <a:t>Questions of food and </a:t>
            </a:r>
            <a:r>
              <a:rPr lang="en-US" dirty="0" smtClean="0"/>
              <a:t>drink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99" y="1695817"/>
            <a:ext cx="3532279" cy="41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Colossae False Teaching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555" y="1461523"/>
            <a:ext cx="5181600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Worldly </a:t>
            </a:r>
            <a:r>
              <a:rPr lang="en-US" sz="3000" dirty="0"/>
              <a:t>regulations: do not handle, do not taste, do not touch, v21</a:t>
            </a:r>
          </a:p>
          <a:p>
            <a:r>
              <a:rPr lang="en-US" sz="3000" dirty="0"/>
              <a:t>According to human precepts and teachings, v22</a:t>
            </a:r>
          </a:p>
          <a:p>
            <a:r>
              <a:rPr lang="en-US" sz="3000" dirty="0"/>
              <a:t>Promoting self-made religion</a:t>
            </a:r>
          </a:p>
          <a:p>
            <a:r>
              <a:rPr lang="en-US" sz="3000" dirty="0"/>
              <a:t>Severity to the body, v23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R12.2 Leadership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7AE37B4-034F-483C-93F6-334D4F26DF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854" y="1465289"/>
            <a:ext cx="4600587" cy="435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Questions of festivals, new moons and Sabbaths, v16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Asceticism (also in v23)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Worship of angels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Visions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Puffed up without reason by sensuous minds, v18</a:t>
            </a:r>
          </a:p>
        </p:txBody>
      </p:sp>
    </p:spTree>
    <p:extLst>
      <p:ext uri="{BB962C8B-B14F-4D97-AF65-F5344CB8AC3E}">
        <p14:creationId xmlns:p14="http://schemas.microsoft.com/office/powerpoint/2010/main" val="12018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284453-7385-43BC-9747-27F3FDDC3288}" vid="{2E1657B4-8AF0-4EA4-9059-647E36FD00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Conference</Template>
  <TotalTime>8</TotalTime>
  <Words>394</Words>
  <Application>Microsoft Office PowerPoint</Application>
  <PresentationFormat>Widescreen</PresentationFormat>
  <Paragraphs>156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Overview:</vt:lpstr>
      <vt:lpstr>Portrait of Christ</vt:lpstr>
      <vt:lpstr>Portrait of Christ</vt:lpstr>
      <vt:lpstr>Portrait of Christ</vt:lpstr>
      <vt:lpstr>Portrait of Christ</vt:lpstr>
      <vt:lpstr>Final Notes on Chapter 1</vt:lpstr>
      <vt:lpstr>Colossae False Teaching</vt:lpstr>
      <vt:lpstr>Colossae False Teaching</vt:lpstr>
      <vt:lpstr>Colossae False Teaching</vt:lpstr>
      <vt:lpstr>Legalism</vt:lpstr>
      <vt:lpstr>False Teaching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Currier</dc:creator>
  <cp:lastModifiedBy>Bob Currier</cp:lastModifiedBy>
  <cp:revision>5</cp:revision>
  <dcterms:created xsi:type="dcterms:W3CDTF">2016-09-04T22:19:19Z</dcterms:created>
  <dcterms:modified xsi:type="dcterms:W3CDTF">2017-09-26T11:56:28Z</dcterms:modified>
</cp:coreProperties>
</file>