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85" r:id="rId3"/>
    <p:sldId id="262" r:id="rId4"/>
    <p:sldId id="279" r:id="rId5"/>
    <p:sldId id="284" r:id="rId6"/>
    <p:sldId id="267" r:id="rId7"/>
    <p:sldId id="278" r:id="rId8"/>
    <p:sldId id="271" r:id="rId9"/>
    <p:sldId id="266" r:id="rId10"/>
    <p:sldId id="277" r:id="rId11"/>
    <p:sldId id="280" r:id="rId12"/>
    <p:sldId id="265" r:id="rId13"/>
    <p:sldId id="282" r:id="rId14"/>
    <p:sldId id="276" r:id="rId15"/>
    <p:sldId id="263" r:id="rId16"/>
    <p:sldId id="283" r:id="rId17"/>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5050"/>
    <a:srgbClr val="90E4FE"/>
    <a:srgbClr val="CCFF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0" autoAdjust="0"/>
    <p:restoredTop sz="70438" autoAdjust="0"/>
  </p:normalViewPr>
  <p:slideViewPr>
    <p:cSldViewPr snapToGrid="0">
      <p:cViewPr varScale="1">
        <p:scale>
          <a:sx n="75" d="100"/>
          <a:sy n="75" d="100"/>
        </p:scale>
        <p:origin x="390" y="66"/>
      </p:cViewPr>
      <p:guideLst>
        <p:guide orient="horz" pos="2160"/>
        <p:guide pos="3840"/>
      </p:guideLst>
    </p:cSldViewPr>
  </p:slideViewPr>
  <p:notesTextViewPr>
    <p:cViewPr>
      <p:scale>
        <a:sx n="1" d="1"/>
        <a:sy n="1" d="1"/>
      </p:scale>
      <p:origin x="0" y="0"/>
    </p:cViewPr>
  </p:notesTextViewPr>
  <p:notesViewPr>
    <p:cSldViewPr snapToGrid="0">
      <p:cViewPr varScale="1">
        <p:scale>
          <a:sx n="54" d="100"/>
          <a:sy n="54" d="100"/>
        </p:scale>
        <p:origin x="2395" y="1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3407"/>
          </a:xfrm>
          <a:prstGeom prst="rect">
            <a:avLst/>
          </a:prstGeom>
        </p:spPr>
        <p:txBody>
          <a:bodyPr vert="horz" lIns="91440" tIns="45720" rIns="91440" bIns="45720" rtlCol="0"/>
          <a:lstStyle>
            <a:lvl1pPr algn="r">
              <a:defRPr sz="1200"/>
            </a:lvl1pPr>
          </a:lstStyle>
          <a:p>
            <a:fld id="{8ACF87AE-74DE-44CE-B529-299532B65C75}" type="datetimeFigureOut">
              <a:rPr lang="en-US" smtClean="0"/>
              <a:t>10/13/2016</a:t>
            </a:fld>
            <a:endParaRPr lang="en-US"/>
          </a:p>
        </p:txBody>
      </p:sp>
      <p:sp>
        <p:nvSpPr>
          <p:cNvPr id="4" name="Footer Placeholder 3"/>
          <p:cNvSpPr>
            <a:spLocks noGrp="1"/>
          </p:cNvSpPr>
          <p:nvPr>
            <p:ph type="ftr" sz="quarter" idx="2"/>
          </p:nvPr>
        </p:nvSpPr>
        <p:spPr>
          <a:xfrm>
            <a:off x="0" y="8772669"/>
            <a:ext cx="3037840" cy="46340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9"/>
            <a:ext cx="3037840" cy="463406"/>
          </a:xfrm>
          <a:prstGeom prst="rect">
            <a:avLst/>
          </a:prstGeom>
        </p:spPr>
        <p:txBody>
          <a:bodyPr vert="horz" lIns="91440" tIns="45720" rIns="91440" bIns="45720" rtlCol="0" anchor="b"/>
          <a:lstStyle>
            <a:lvl1pPr algn="r">
              <a:defRPr sz="1200"/>
            </a:lvl1pPr>
          </a:lstStyle>
          <a:p>
            <a:fld id="{65BABBD7-18C2-41A6-90FE-9D3A4CEE35E9}" type="slidenum">
              <a:rPr lang="en-US" smtClean="0"/>
              <a:t>‹#›</a:t>
            </a:fld>
            <a:endParaRPr lang="en-US"/>
          </a:p>
        </p:txBody>
      </p:sp>
    </p:spTree>
    <p:extLst>
      <p:ext uri="{BB962C8B-B14F-4D97-AF65-F5344CB8AC3E}">
        <p14:creationId xmlns:p14="http://schemas.microsoft.com/office/powerpoint/2010/main" val="42326172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2120"/>
          </a:xfrm>
          <a:prstGeom prst="rect">
            <a:avLst/>
          </a:prstGeom>
        </p:spPr>
        <p:txBody>
          <a:bodyPr vert="horz" lIns="91440" tIns="45720" rIns="91440" bIns="45720" rtlCol="0"/>
          <a:lstStyle>
            <a:lvl1pPr algn="r">
              <a:defRPr sz="1200"/>
            </a:lvl1pPr>
          </a:lstStyle>
          <a:p>
            <a:fld id="{ABA0441A-F7A4-4BB4-B8AE-9CAB1DB84D24}" type="datetimeFigureOut">
              <a:rPr lang="en-US" smtClean="0"/>
              <a:t>10/13/2016</a:t>
            </a:fld>
            <a:endParaRPr lang="en-US"/>
          </a:p>
        </p:txBody>
      </p:sp>
      <p:sp>
        <p:nvSpPr>
          <p:cNvPr id="4" name="Slide Image Placeholder 3"/>
          <p:cNvSpPr>
            <a:spLocks noGrp="1" noRot="1" noChangeAspect="1"/>
          </p:cNvSpPr>
          <p:nvPr>
            <p:ph type="sldImg" idx="2"/>
          </p:nvPr>
        </p:nvSpPr>
        <p:spPr>
          <a:xfrm>
            <a:off x="425450" y="692150"/>
            <a:ext cx="6159500"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7767"/>
            <a:ext cx="5608320" cy="41559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378"/>
            <a:ext cx="3037840" cy="4621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378"/>
            <a:ext cx="3037840" cy="462120"/>
          </a:xfrm>
          <a:prstGeom prst="rect">
            <a:avLst/>
          </a:prstGeom>
        </p:spPr>
        <p:txBody>
          <a:bodyPr vert="horz" lIns="91440" tIns="45720" rIns="91440" bIns="45720" rtlCol="0" anchor="b"/>
          <a:lstStyle>
            <a:lvl1pPr algn="r">
              <a:defRPr sz="1200"/>
            </a:lvl1pPr>
          </a:lstStyle>
          <a:p>
            <a:fld id="{D80CB47F-8D8D-4B8E-BFF9-BFA12E3386C7}" type="slidenum">
              <a:rPr lang="en-US" smtClean="0"/>
              <a:t>‹#›</a:t>
            </a:fld>
            <a:endParaRPr lang="en-US"/>
          </a:p>
        </p:txBody>
      </p:sp>
    </p:spTree>
    <p:extLst>
      <p:ext uri="{BB962C8B-B14F-4D97-AF65-F5344CB8AC3E}">
        <p14:creationId xmlns:p14="http://schemas.microsoft.com/office/powerpoint/2010/main" val="3153041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 want to begin with 3 passages that pinpoint the essence of church in the NT. Note the “one another’s” as I read.</a:t>
            </a:r>
          </a:p>
        </p:txBody>
      </p:sp>
      <p:sp>
        <p:nvSpPr>
          <p:cNvPr id="4" name="Slide Number Placeholder 3"/>
          <p:cNvSpPr>
            <a:spLocks noGrp="1"/>
          </p:cNvSpPr>
          <p:nvPr>
            <p:ph type="sldNum" sz="quarter" idx="10"/>
          </p:nvPr>
        </p:nvSpPr>
        <p:spPr/>
        <p:txBody>
          <a:bodyPr/>
          <a:lstStyle/>
          <a:p>
            <a:fld id="{D80CB47F-8D8D-4B8E-BFF9-BFA12E3386C7}" type="slidenum">
              <a:rPr lang="en-US" smtClean="0"/>
              <a:t>3</a:t>
            </a:fld>
            <a:endParaRPr lang="en-US"/>
          </a:p>
        </p:txBody>
      </p:sp>
    </p:spTree>
    <p:extLst>
      <p:ext uri="{BB962C8B-B14F-4D97-AF65-F5344CB8AC3E}">
        <p14:creationId xmlns:p14="http://schemas.microsoft.com/office/powerpoint/2010/main" val="41090840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 said earlier that all we need to grow spiritually was provided by God in the NT. If it is true that all I need to grow is provided in the NT, then why superimpose, in the absence of any NT command or example?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all that is needed for spiritual growth is found in the NT, than at a minimum the resources associated with an organizational structure are unnecessary, such as:</a:t>
            </a:r>
          </a:p>
          <a:p>
            <a:r>
              <a:rPr lang="en-US" sz="1200" kern="1200" dirty="0" smtClean="0">
                <a:solidFill>
                  <a:schemeClr val="tx1"/>
                </a:solidFill>
                <a:effectLst/>
                <a:latin typeface="+mn-lt"/>
                <a:ea typeface="+mn-ea"/>
                <a:cs typeface="+mn-cs"/>
              </a:rPr>
              <a:t>1.</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Authority structure to dictate/prescribe organizational goals.</a:t>
            </a:r>
          </a:p>
          <a:p>
            <a:r>
              <a:rPr lang="en-US" sz="1200" kern="1200" dirty="0" smtClean="0">
                <a:solidFill>
                  <a:schemeClr val="tx1"/>
                </a:solidFill>
                <a:effectLst/>
                <a:latin typeface="+mn-lt"/>
                <a:ea typeface="+mn-ea"/>
                <a:cs typeface="+mn-cs"/>
              </a:rPr>
              <a:t>2.</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ability to create, measure and control, with coercive enforcement mechanisms. </a:t>
            </a:r>
          </a:p>
          <a:p>
            <a:r>
              <a:rPr lang="en-US" sz="1200" kern="1200" dirty="0" smtClean="0">
                <a:solidFill>
                  <a:schemeClr val="tx1"/>
                </a:solidFill>
                <a:effectLst/>
                <a:latin typeface="+mn-lt"/>
                <a:ea typeface="+mn-ea"/>
                <a:cs typeface="+mn-cs"/>
              </a:rPr>
              <a:t>3.</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clearly defined membership, based in confessions creeds, doctrinal statements.</a:t>
            </a:r>
          </a:p>
          <a:p>
            <a:r>
              <a:rPr lang="en-US" sz="1200" kern="1200" dirty="0" smtClean="0">
                <a:solidFill>
                  <a:schemeClr val="tx1"/>
                </a:solidFill>
                <a:effectLst/>
                <a:latin typeface="+mn-lt"/>
                <a:ea typeface="+mn-ea"/>
                <a:cs typeface="+mn-cs"/>
              </a:rPr>
              <a:t>4.</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Ownership of assets.</a:t>
            </a:r>
          </a:p>
          <a:p>
            <a:endParaRPr lang="en-US" sz="1200" kern="1200" dirty="0" smtClean="0">
              <a:solidFill>
                <a:schemeClr val="tx1"/>
              </a:solidFill>
              <a:effectLst/>
              <a:latin typeface="+mn-lt"/>
              <a:ea typeface="+mn-ea"/>
              <a:cs typeface="+mn-cs"/>
            </a:endParaRPr>
          </a:p>
          <a:p>
            <a:r>
              <a:rPr lang="en-US" sz="1200" b="1" dirty="0" smtClean="0">
                <a:solidFill>
                  <a:srgbClr val="FF0000"/>
                </a:solidFill>
                <a:latin typeface="Gill Sans MT" panose="020B0502020104020203" pitchFamily="34" charset="0"/>
              </a:rPr>
              <a:t>ADD</a:t>
            </a:r>
            <a:r>
              <a:rPr lang="en-US" sz="1200" b="1" baseline="0" dirty="0" smtClean="0">
                <a:solidFill>
                  <a:srgbClr val="FF0000"/>
                </a:solidFill>
                <a:latin typeface="Gill Sans MT" panose="020B0502020104020203" pitchFamily="34" charset="0"/>
              </a:rPr>
              <a:t> TO NOTES: </a:t>
            </a:r>
            <a:r>
              <a:rPr lang="en-US" sz="1200" b="1" dirty="0" smtClean="0">
                <a:solidFill>
                  <a:srgbClr val="FF0000"/>
                </a:solidFill>
                <a:latin typeface="Gill Sans MT" panose="020B0502020104020203" pitchFamily="34" charset="0"/>
              </a:rPr>
              <a:t>Rules that allow one person to effectively control another are inimical to the type of loving, serving, intimate relationships the NT envisages.</a:t>
            </a:r>
            <a:endParaRPr lang="en-US"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0CB47F-8D8D-4B8E-BFF9-BFA12E3386C7}" type="slidenum">
              <a:rPr lang="en-US" smtClean="0"/>
              <a:t>12</a:t>
            </a:fld>
            <a:endParaRPr lang="en-US"/>
          </a:p>
        </p:txBody>
      </p:sp>
    </p:spTree>
    <p:extLst>
      <p:ext uri="{BB962C8B-B14F-4D97-AF65-F5344CB8AC3E}">
        <p14:creationId xmlns:p14="http://schemas.microsoft.com/office/powerpoint/2010/main" val="23513201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D</a:t>
            </a:r>
            <a:r>
              <a:rPr lang="en-US" sz="1200" kern="1200" dirty="0" smtClean="0">
                <a:solidFill>
                  <a:schemeClr val="tx1"/>
                </a:solidFill>
                <a:effectLst/>
                <a:latin typeface="+mn-lt"/>
                <a:ea typeface="+mn-ea"/>
                <a:cs typeface="+mn-cs"/>
              </a:rPr>
              <a:t>.  Principles that undergird the functioning of the NT church. As you read the NT, these principles are the milieu in which the NT church operates: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 God is preparing each of us, individually/uniquely, for an eternity with him.</a:t>
            </a:r>
          </a:p>
          <a:p>
            <a:r>
              <a:rPr lang="en-US" sz="1200" kern="1200" dirty="0" smtClean="0">
                <a:solidFill>
                  <a:schemeClr val="tx1"/>
                </a:solidFill>
                <a:effectLst/>
                <a:latin typeface="+mn-lt"/>
                <a:ea typeface="+mn-ea"/>
                <a:cs typeface="+mn-cs"/>
              </a:rPr>
              <a:t>Each of us must try to understand &amp; pursue God’s unique purpose for him while here on earth. Your gifts and abilities, resources, circumstances, and especially relationships, are the ‘training program’ God has designed specifically for you. </a:t>
            </a:r>
          </a:p>
          <a:p>
            <a:r>
              <a:rPr lang="en-US" sz="1200" kern="1200" dirty="0" smtClean="0">
                <a:solidFill>
                  <a:schemeClr val="tx1"/>
                </a:solidFill>
                <a:effectLst/>
                <a:latin typeface="+mn-lt"/>
                <a:ea typeface="+mn-ea"/>
                <a:cs typeface="+mn-cs"/>
              </a:rPr>
              <a:t>Eph. 2:10 “For we are His workmanship, created in Christ Jesus for good works, which God prepared beforehand so that we would walk in them.” </a:t>
            </a:r>
          </a:p>
          <a:p>
            <a:r>
              <a:rPr lang="en-US" sz="1200" kern="1200" dirty="0" smtClean="0">
                <a:solidFill>
                  <a:schemeClr val="tx1"/>
                </a:solidFill>
                <a:effectLst/>
                <a:latin typeface="+mn-lt"/>
                <a:ea typeface="+mn-ea"/>
                <a:cs typeface="+mn-cs"/>
              </a:rPr>
              <a:t>[God not only predestined you from before the foundation of the world, He also predestined what He had for you to do to glorify Him.]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b.</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Accountability on judgment day will be individual, not corporate. “People are standing in line to play poker with your chips, but God will hold you, &amp; you alone, accountable for how your chips are played.” Realize you have incredible incentives, both positive and negative, to live out your life on earth in a particular way. You will spend eternity living with the consequences of the choices you make here. </a:t>
            </a:r>
          </a:p>
          <a:p>
            <a:r>
              <a:rPr lang="en-US" sz="1200" kern="1200" dirty="0" smtClean="0">
                <a:solidFill>
                  <a:schemeClr val="tx1"/>
                </a:solidFill>
                <a:effectLst/>
                <a:latin typeface="+mn-lt"/>
                <a:ea typeface="+mn-ea"/>
                <a:cs typeface="+mn-cs"/>
              </a:rPr>
              <a:t>2 Cor. 5:10 “	For we must all appear before the judgment seat of Christ, so that each one may be recompensed for his deeds in the body, according to what he has done, whether good or bad.”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c.</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No one else can know God’s plan &amp; purpose for my life better than I do. </a:t>
            </a:r>
          </a:p>
          <a:p>
            <a:r>
              <a:rPr lang="en-US" sz="1200" kern="1200" dirty="0" smtClean="0">
                <a:solidFill>
                  <a:schemeClr val="tx1"/>
                </a:solidFill>
                <a:effectLst/>
                <a:latin typeface="+mn-lt"/>
                <a:ea typeface="+mn-ea"/>
                <a:cs typeface="+mn-cs"/>
              </a:rPr>
              <a:t>You may have varying degrees of confidence you know what God wants you to do, but you do not know what God wants someone else to do.</a:t>
            </a:r>
          </a:p>
          <a:p>
            <a:r>
              <a:rPr lang="en-US" sz="1200" kern="1200" dirty="0" smtClean="0">
                <a:solidFill>
                  <a:schemeClr val="tx1"/>
                </a:solidFill>
                <a:effectLst/>
                <a:latin typeface="+mn-lt"/>
                <a:ea typeface="+mn-ea"/>
                <a:cs typeface="+mn-cs"/>
              </a:rPr>
              <a:t>Col. 1:11-12  “…we have not stopped praying for you and asking God to fill </a:t>
            </a:r>
            <a:r>
              <a:rPr lang="en-US" sz="1200" b="1" kern="1200" dirty="0" smtClean="0">
                <a:solidFill>
                  <a:schemeClr val="tx1"/>
                </a:solidFill>
                <a:effectLst/>
                <a:latin typeface="+mn-lt"/>
                <a:ea typeface="+mn-ea"/>
                <a:cs typeface="+mn-cs"/>
              </a:rPr>
              <a:t>you</a:t>
            </a:r>
            <a:r>
              <a:rPr lang="en-US" sz="1200" kern="1200" dirty="0" smtClean="0">
                <a:solidFill>
                  <a:schemeClr val="tx1"/>
                </a:solidFill>
                <a:effectLst/>
                <a:latin typeface="+mn-lt"/>
                <a:ea typeface="+mn-ea"/>
                <a:cs typeface="+mn-cs"/>
              </a:rPr>
              <a:t> with the knowledge of his will through all spiritual wisdom and understanding. And we pray this in order that you may live a life worthy of the Lord and may please him in every way…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Each of us is best served, in our relationships with each other, to have the goal of helping each other become all the other person believes God wants him to be—</a:t>
            </a:r>
            <a:r>
              <a:rPr lang="en-US" sz="1200" kern="1200" dirty="0" err="1" smtClean="0">
                <a:solidFill>
                  <a:schemeClr val="tx1"/>
                </a:solidFill>
                <a:effectLst/>
                <a:latin typeface="+mn-lt"/>
                <a:ea typeface="+mn-ea"/>
                <a:cs typeface="+mn-cs"/>
              </a:rPr>
              <a:t>bc</a:t>
            </a:r>
            <a:r>
              <a:rPr lang="en-US" sz="1200" kern="1200" dirty="0" smtClean="0">
                <a:solidFill>
                  <a:schemeClr val="tx1"/>
                </a:solidFill>
                <a:effectLst/>
                <a:latin typeface="+mn-lt"/>
                <a:ea typeface="+mn-ea"/>
                <a:cs typeface="+mn-cs"/>
              </a:rPr>
              <a:t> no one knows better what that is than the individual. </a:t>
            </a:r>
          </a:p>
          <a:p>
            <a:r>
              <a:rPr lang="en-US" sz="1200" kern="1200" dirty="0" smtClean="0">
                <a:solidFill>
                  <a:schemeClr val="tx1"/>
                </a:solidFill>
                <a:effectLst/>
                <a:latin typeface="+mn-lt"/>
                <a:ea typeface="+mn-ea"/>
                <a:cs typeface="+mn-cs"/>
              </a:rPr>
              <a:t>Phil. 2:3-4 “Do nothing from selfishness or empty conceit, but with humility of mind regard one another as more important than yourselves; do not look out for your own personal interests, but for the interests of others.”</a:t>
            </a:r>
          </a:p>
          <a:p>
            <a:endParaRPr lang="en-US" dirty="0"/>
          </a:p>
        </p:txBody>
      </p:sp>
      <p:sp>
        <p:nvSpPr>
          <p:cNvPr id="4" name="Slide Number Placeholder 3"/>
          <p:cNvSpPr>
            <a:spLocks noGrp="1"/>
          </p:cNvSpPr>
          <p:nvPr>
            <p:ph type="sldNum" sz="quarter" idx="10"/>
          </p:nvPr>
        </p:nvSpPr>
        <p:spPr/>
        <p:txBody>
          <a:bodyPr/>
          <a:lstStyle/>
          <a:p>
            <a:fld id="{D80CB47F-8D8D-4B8E-BFF9-BFA12E3386C7}" type="slidenum">
              <a:rPr lang="en-US" smtClean="0"/>
              <a:t>13</a:t>
            </a:fld>
            <a:endParaRPr lang="en-US"/>
          </a:p>
        </p:txBody>
      </p:sp>
    </p:spTree>
    <p:extLst>
      <p:ext uri="{BB962C8B-B14F-4D97-AF65-F5344CB8AC3E}">
        <p14:creationId xmlns:p14="http://schemas.microsoft.com/office/powerpoint/2010/main" val="50601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What I am not saying: “Relationship development cannot take place in the church organization.”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What I want to convey is that it is the fundamental nature of organizations that make doing NT church difficult. It is like using a white crayon to darken the ovals on an ACT test. It is the wrong resource for the job. </a:t>
            </a:r>
          </a:p>
          <a:p>
            <a:r>
              <a:rPr lang="en-US" sz="1200" kern="1200" dirty="0" smtClean="0">
                <a:solidFill>
                  <a:schemeClr val="tx1"/>
                </a:solidFill>
                <a:effectLst/>
                <a:latin typeface="+mn-lt"/>
                <a:ea typeface="+mn-ea"/>
                <a:cs typeface="+mn-cs"/>
              </a:rPr>
              <a:t>Weeds can grow in the cracks in a sidewalk, but sidewalks are not where people usually choose to plant gardens.</a:t>
            </a:r>
          </a:p>
          <a:p>
            <a:r>
              <a:rPr lang="en-US" sz="1200" kern="1200" dirty="0" smtClean="0">
                <a:solidFill>
                  <a:schemeClr val="tx1"/>
                </a:solidFill>
                <a:effectLst/>
                <a:latin typeface="+mn-lt"/>
                <a:ea typeface="+mn-ea"/>
                <a:cs typeface="+mn-cs"/>
              </a:rPr>
              <a:t>I had a friend ask me while he was helping me prepare this talk, “why are you beating up the church organization? Can’t you find something more positive to do with your time?”</a:t>
            </a:r>
          </a:p>
          <a:p>
            <a:r>
              <a:rPr lang="en-US" sz="1200" kern="1200" dirty="0" smtClean="0">
                <a:solidFill>
                  <a:schemeClr val="tx1"/>
                </a:solidFill>
                <a:effectLst/>
                <a:latin typeface="+mn-lt"/>
                <a:ea typeface="+mn-ea"/>
                <a:cs typeface="+mn-cs"/>
              </a:rPr>
              <a:t>My response was, “suppose you are selling your car, and it has a bad transmission; do you tell the prospective buyer?”</a:t>
            </a:r>
          </a:p>
          <a:p>
            <a:r>
              <a:rPr lang="en-US" sz="1200" kern="1200" dirty="0" smtClean="0">
                <a:solidFill>
                  <a:schemeClr val="tx1"/>
                </a:solidFill>
                <a:effectLst/>
                <a:latin typeface="+mn-lt"/>
                <a:ea typeface="+mn-ea"/>
                <a:cs typeface="+mn-cs"/>
              </a:rPr>
              <a:t>If you would tell them about the bad transmission, why wouldn’t you tell them if there are forces opposing obeying the NT in the church organization? </a:t>
            </a:r>
          </a:p>
          <a:p>
            <a:r>
              <a:rPr lang="en-US" sz="1200" kern="1200" dirty="0" smtClean="0">
                <a:solidFill>
                  <a:schemeClr val="tx1"/>
                </a:solidFill>
                <a:effectLst/>
                <a:latin typeface="+mn-lt"/>
                <a:ea typeface="+mn-ea"/>
                <a:cs typeface="+mn-cs"/>
              </a:rPr>
              <a:t>Living the Christian life in relationship with other believers is double tough. Why deliberately increase the degree of difficulty when you don’t have to, all other things being equal? </a:t>
            </a:r>
          </a:p>
        </p:txBody>
      </p:sp>
      <p:sp>
        <p:nvSpPr>
          <p:cNvPr id="4" name="Slide Number Placeholder 3"/>
          <p:cNvSpPr>
            <a:spLocks noGrp="1"/>
          </p:cNvSpPr>
          <p:nvPr>
            <p:ph type="sldNum" sz="quarter" idx="10"/>
          </p:nvPr>
        </p:nvSpPr>
        <p:spPr/>
        <p:txBody>
          <a:bodyPr/>
          <a:lstStyle/>
          <a:p>
            <a:fld id="{D80CB47F-8D8D-4B8E-BFF9-BFA12E3386C7}" type="slidenum">
              <a:rPr lang="en-US" smtClean="0"/>
              <a:t>14</a:t>
            </a:fld>
            <a:endParaRPr lang="en-US"/>
          </a:p>
        </p:txBody>
      </p:sp>
    </p:spTree>
    <p:extLst>
      <p:ext uri="{BB962C8B-B14F-4D97-AF65-F5344CB8AC3E}">
        <p14:creationId xmlns:p14="http://schemas.microsoft.com/office/powerpoint/2010/main" val="20483802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What, If any, added value does organizational structure offer?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Some reasons why the 21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century church is inherently a non-nurturing, inhospitable environment in which to try to do NT church.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  the definition I shared earlier indicates, organizations are created with a purpose(s), to accomplish something. But in order for an organization to accomplish its goals, the leadership of the organization has to control what the individuals in the organization do. There is nothing inherently wrong with this. But if it is true that God communicates individually His purpose to each believer, then problems arise in at least 2 areas: 1) when the organization prioritizes its goals over God’s plan for the individual believer, and 2) when the organization purports to know God’s plan for the individual believer. Anytime the organization does this, it has erred biblically. It is using people, not serving them.</a:t>
            </a:r>
          </a:p>
          <a:p>
            <a:r>
              <a:rPr lang="en-US" sz="1200" kern="1200" dirty="0" smtClean="0">
                <a:solidFill>
                  <a:schemeClr val="tx1"/>
                </a:solidFill>
                <a:effectLst/>
                <a:latin typeface="+mn-lt"/>
                <a:ea typeface="+mn-ea"/>
                <a:cs typeface="+mn-cs"/>
              </a:rPr>
              <a:t> (Bruce leading Bible study in church, James being told he shouldn’t go to Central America)</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b. The work of God in a person’s life—becoming more like Jesus, love, humility, integrity—cannot be created, measured, or controlled. Creating, measuring, controlling are part of the organization’s DNA. Attempts to reduce the unmeasurable changes God makes in my life to a database shifts the focus away from what God values.</a:t>
            </a:r>
          </a:p>
          <a:p>
            <a:r>
              <a:rPr lang="en-US" sz="1200" kern="1200" dirty="0" smtClean="0">
                <a:solidFill>
                  <a:schemeClr val="tx1"/>
                </a:solidFill>
                <a:effectLst/>
                <a:latin typeface="+mn-lt"/>
                <a:ea typeface="+mn-ea"/>
                <a:cs typeface="+mn-cs"/>
              </a:rPr>
              <a:t> (Harvey attempting to reduce the help &amp; counsel to a chart. Puts pressure on him to change what he thinks God wants him to do as he relates to someone, in order to make it fit in a box.)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c. Organizations, churches included, have insatiable appetites for temporal resources. This appetite is like the pull of gravity, constantly drawing the focus of the individuals operating in the organization away from the eternal, to the temporal. Stuff, not people/relationships, becomes the emphasis.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d. If no one knows better than the individual believer God’s will for his life, then church organizations have no biblical basis or authority to determine who your spiritual leaders are. Like the other choices you make, you will give an account for who you follow. </a:t>
            </a:r>
          </a:p>
          <a:p>
            <a:r>
              <a:rPr lang="en-US" sz="1200" kern="1200" dirty="0" smtClean="0">
                <a:solidFill>
                  <a:schemeClr val="tx1"/>
                </a:solidFill>
                <a:effectLst/>
                <a:latin typeface="+mn-lt"/>
                <a:ea typeface="+mn-ea"/>
                <a:cs typeface="+mn-cs"/>
              </a:rPr>
              <a:t>(David’s situation with his friend)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e. Church organizations encourage believers to think that ‘acquaintanceship’ = relationship, that organizational affiliation will somehow satisfy all the NT has in mind regarding relationships. </a:t>
            </a:r>
          </a:p>
          <a:p>
            <a:r>
              <a:rPr lang="en-US" sz="1200" kern="1200" dirty="0" smtClean="0">
                <a:solidFill>
                  <a:schemeClr val="tx1"/>
                </a:solidFill>
                <a:effectLst/>
                <a:latin typeface="+mn-lt"/>
                <a:ea typeface="+mn-ea"/>
                <a:cs typeface="+mn-cs"/>
              </a:rPr>
              <a:t>The reason we are inclined to go along with the organization in this area, that we are prone to settle for ‘acquaintanceships’ is obvious; being involved in others’ lives in a meaningful way is painful &amp; costly. </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0CB47F-8D8D-4B8E-BFF9-BFA12E3386C7}" type="slidenum">
              <a:rPr lang="en-US" smtClean="0"/>
              <a:t>15</a:t>
            </a:fld>
            <a:endParaRPr lang="en-US"/>
          </a:p>
        </p:txBody>
      </p:sp>
    </p:spTree>
    <p:extLst>
      <p:ext uri="{BB962C8B-B14F-4D97-AF65-F5344CB8AC3E}">
        <p14:creationId xmlns:p14="http://schemas.microsoft.com/office/powerpoint/2010/main" val="23197046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Suggestions for doing NT church in a 21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century church culture.</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a)</a:t>
            </a:r>
            <a:r>
              <a:rPr lang="en-US" sz="1200" kern="1200" dirty="0" smtClean="0">
                <a:solidFill>
                  <a:schemeClr val="tx1"/>
                </a:solidFill>
                <a:effectLst/>
                <a:latin typeface="+mn-lt"/>
                <a:ea typeface="+mn-ea"/>
                <a:cs typeface="+mn-cs"/>
              </a:rPr>
              <a:t> I would encourage you to conceptualize church as the network of relationships God has given you with other believers; these relationships are your church. </a:t>
            </a:r>
          </a:p>
          <a:p>
            <a:r>
              <a:rPr lang="en-US" sz="1200" kern="1200" dirty="0" smtClean="0">
                <a:solidFill>
                  <a:schemeClr val="tx1"/>
                </a:solidFill>
                <a:effectLst/>
                <a:latin typeface="+mn-lt"/>
                <a:ea typeface="+mn-ea"/>
                <a:cs typeface="+mn-cs"/>
              </a:rPr>
              <a:t>You may have relationships with believers in the organization you are affiliated with, but let the relationships determine they are part of your church, not the organization. </a:t>
            </a:r>
          </a:p>
          <a:p>
            <a:r>
              <a:rPr lang="en-US" sz="1200" kern="1200" dirty="0" smtClean="0">
                <a:solidFill>
                  <a:schemeClr val="tx1"/>
                </a:solidFill>
                <a:effectLst/>
                <a:latin typeface="+mn-lt"/>
                <a:ea typeface="+mn-ea"/>
                <a:cs typeface="+mn-cs"/>
              </a:rPr>
              <a:t>Let the NT define “church” for you, not institutional Christianity. </a:t>
            </a:r>
          </a:p>
          <a:p>
            <a:r>
              <a:rPr lang="en-US" sz="1200" b="1" kern="1200" dirty="0" smtClean="0">
                <a:solidFill>
                  <a:schemeClr val="tx1"/>
                </a:solidFill>
                <a:effectLst/>
                <a:latin typeface="+mn-lt"/>
                <a:ea typeface="+mn-ea"/>
                <a:cs typeface="+mn-cs"/>
              </a:rPr>
              <a:t>b)</a:t>
            </a:r>
            <a:r>
              <a:rPr lang="en-US" sz="1200" kern="1200" dirty="0" smtClean="0">
                <a:solidFill>
                  <a:schemeClr val="tx1"/>
                </a:solidFill>
                <a:effectLst/>
                <a:latin typeface="+mn-lt"/>
                <a:ea typeface="+mn-ea"/>
                <a:cs typeface="+mn-cs"/>
              </a:rPr>
              <a:t> Finally, relate to the organization on your terms, as God leads &amp; directs you in His plan for your life, not on the organization’s terms. </a:t>
            </a:r>
          </a:p>
          <a:p>
            <a:r>
              <a:rPr lang="en-US" sz="1200" kern="1200" dirty="0" smtClean="0">
                <a:solidFill>
                  <a:schemeClr val="tx1"/>
                </a:solidFill>
                <a:effectLst/>
                <a:latin typeface="+mn-lt"/>
                <a:ea typeface="+mn-ea"/>
                <a:cs typeface="+mn-cs"/>
              </a:rPr>
              <a:t>Because church organizations attract people who have some spiritual interest, they can be great fishing ponds for developing relationships, for evangelizing and equipping. </a:t>
            </a:r>
          </a:p>
          <a:p>
            <a:r>
              <a:rPr lang="en-US" sz="1200" kern="1200" dirty="0" smtClean="0">
                <a:solidFill>
                  <a:schemeClr val="tx1"/>
                </a:solidFill>
                <a:effectLst/>
                <a:latin typeface="+mn-lt"/>
                <a:ea typeface="+mn-ea"/>
                <a:cs typeface="+mn-cs"/>
              </a:rPr>
              <a:t>So in the time you spend in the organization, make relationships the priority. </a:t>
            </a:r>
          </a:p>
          <a:p>
            <a:r>
              <a:rPr lang="en-US" sz="1200" b="1" kern="1200" dirty="0" smtClean="0">
                <a:solidFill>
                  <a:schemeClr val="tx1"/>
                </a:solidFill>
                <a:effectLst/>
                <a:latin typeface="+mn-lt"/>
                <a:ea typeface="+mn-ea"/>
                <a:cs typeface="+mn-cs"/>
              </a:rPr>
              <a:t>c)</a:t>
            </a:r>
            <a:r>
              <a:rPr lang="en-US" sz="1200" kern="1200" dirty="0" smtClean="0">
                <a:solidFill>
                  <a:schemeClr val="tx1"/>
                </a:solidFill>
                <a:effectLst/>
                <a:latin typeface="+mn-lt"/>
                <a:ea typeface="+mn-ea"/>
                <a:cs typeface="+mn-cs"/>
              </a:rPr>
              <a:t>  Don’t allow yourself to become emotionally entangled in the organization.</a:t>
            </a:r>
          </a:p>
          <a:p>
            <a:r>
              <a:rPr lang="en-US" sz="1200" b="1" kern="1200" dirty="0" smtClean="0">
                <a:solidFill>
                  <a:schemeClr val="tx1"/>
                </a:solidFill>
                <a:effectLst/>
                <a:latin typeface="+mn-lt"/>
                <a:ea typeface="+mn-ea"/>
                <a:cs typeface="+mn-cs"/>
              </a:rPr>
              <a:t>d)</a:t>
            </a:r>
            <a:r>
              <a:rPr lang="en-US" sz="1200" kern="1200" dirty="0" smtClean="0">
                <a:solidFill>
                  <a:schemeClr val="tx1"/>
                </a:solidFill>
                <a:effectLst/>
                <a:latin typeface="+mn-lt"/>
                <a:ea typeface="+mn-ea"/>
                <a:cs typeface="+mn-cs"/>
              </a:rPr>
              <a:t>  As you do discipleship, in your family, with friends, with those God brings into your life, endeavor to help them become all they believe God wants them to become.</a:t>
            </a:r>
          </a:p>
          <a:p>
            <a:r>
              <a:rPr lang="en-US" sz="1200" kern="1200" dirty="0" smtClean="0">
                <a:solidFill>
                  <a:schemeClr val="tx1"/>
                </a:solidFill>
                <a:effectLst/>
                <a:latin typeface="+mn-lt"/>
                <a:ea typeface="+mn-ea"/>
                <a:cs typeface="+mn-cs"/>
              </a:rPr>
              <a:t>Luke 16:9, “Use worldly wealth to make friends for yourself, so that when it is gone they may welcome you into eternal dwellings.” </a:t>
            </a:r>
          </a:p>
        </p:txBody>
      </p:sp>
      <p:sp>
        <p:nvSpPr>
          <p:cNvPr id="4" name="Slide Number Placeholder 3"/>
          <p:cNvSpPr>
            <a:spLocks noGrp="1"/>
          </p:cNvSpPr>
          <p:nvPr>
            <p:ph type="sldNum" sz="quarter" idx="10"/>
          </p:nvPr>
        </p:nvSpPr>
        <p:spPr/>
        <p:txBody>
          <a:bodyPr/>
          <a:lstStyle/>
          <a:p>
            <a:fld id="{D80CB47F-8D8D-4B8E-BFF9-BFA12E3386C7}" type="slidenum">
              <a:rPr lang="en-US" smtClean="0"/>
              <a:t>16</a:t>
            </a:fld>
            <a:endParaRPr lang="en-US"/>
          </a:p>
        </p:txBody>
      </p:sp>
    </p:spTree>
    <p:extLst>
      <p:ext uri="{BB962C8B-B14F-4D97-AF65-F5344CB8AC3E}">
        <p14:creationId xmlns:p14="http://schemas.microsoft.com/office/powerpoint/2010/main" val="5227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0CB47F-8D8D-4B8E-BFF9-BFA12E3386C7}" type="slidenum">
              <a:rPr lang="en-US" smtClean="0"/>
              <a:t>4</a:t>
            </a:fld>
            <a:endParaRPr lang="en-US"/>
          </a:p>
        </p:txBody>
      </p:sp>
    </p:spTree>
    <p:extLst>
      <p:ext uri="{BB962C8B-B14F-4D97-AF65-F5344CB8AC3E}">
        <p14:creationId xmlns:p14="http://schemas.microsoft.com/office/powerpoint/2010/main" val="907793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most common descriptors of believers in the NT are terms having to do with family. Believers are brothers, co-heirs with Jesus, adopted children of God, who is their Father. This family connection with other believers is accomplished by the indwelling Holy Spirit. This network of God-fashioned relational connections is also called “church” in the NT.</a:t>
            </a:r>
          </a:p>
          <a:p>
            <a:r>
              <a:rPr lang="en-US" sz="1200" kern="1200" dirty="0" smtClean="0">
                <a:solidFill>
                  <a:schemeClr val="tx1"/>
                </a:solidFill>
                <a:effectLst/>
                <a:latin typeface="+mn-lt"/>
                <a:ea typeface="+mn-ea"/>
                <a:cs typeface="+mn-cs"/>
              </a:rPr>
              <a:t>God’s </a:t>
            </a:r>
            <a:r>
              <a:rPr lang="en-US" sz="1200" b="1" kern="1200" dirty="0" smtClean="0">
                <a:solidFill>
                  <a:schemeClr val="tx1"/>
                </a:solidFill>
                <a:effectLst/>
                <a:latin typeface="+mn-lt"/>
                <a:ea typeface="+mn-ea"/>
                <a:cs typeface="+mn-cs"/>
              </a:rPr>
              <a:t>purpose</a:t>
            </a:r>
            <a:r>
              <a:rPr lang="en-US" sz="1200" kern="1200" dirty="0" smtClean="0">
                <a:solidFill>
                  <a:schemeClr val="tx1"/>
                </a:solidFill>
                <a:effectLst/>
                <a:latin typeface="+mn-lt"/>
                <a:ea typeface="+mn-ea"/>
                <a:cs typeface="+mn-cs"/>
              </a:rPr>
              <a:t> for the “church” in the NT is spiritual growth, the transformation of my mind.</a:t>
            </a:r>
          </a:p>
          <a:p>
            <a:r>
              <a:rPr lang="en-US" sz="1200" kern="1200" dirty="0" smtClean="0">
                <a:solidFill>
                  <a:schemeClr val="tx1"/>
                </a:solidFill>
                <a:effectLst/>
                <a:latin typeface="+mn-lt"/>
                <a:ea typeface="+mn-ea"/>
                <a:cs typeface="+mn-cs"/>
              </a:rPr>
              <a:t>God’s </a:t>
            </a:r>
            <a:r>
              <a:rPr lang="en-US" sz="1200" b="1" kern="1200" dirty="0" smtClean="0">
                <a:solidFill>
                  <a:schemeClr val="tx1"/>
                </a:solidFill>
                <a:effectLst/>
                <a:latin typeface="+mn-lt"/>
                <a:ea typeface="+mn-ea"/>
                <a:cs typeface="+mn-cs"/>
              </a:rPr>
              <a:t>means</a:t>
            </a:r>
            <a:r>
              <a:rPr lang="en-US" sz="1200" kern="1200" dirty="0" smtClean="0">
                <a:solidFill>
                  <a:schemeClr val="tx1"/>
                </a:solidFill>
                <a:effectLst/>
                <a:latin typeface="+mn-lt"/>
                <a:ea typeface="+mn-ea"/>
                <a:cs typeface="+mn-cs"/>
              </a:rPr>
              <a:t> for doing church is believers building each other up for their good and God’s glory.</a:t>
            </a:r>
          </a:p>
          <a:p>
            <a:r>
              <a:rPr lang="en-US" sz="1200" kern="1200" dirty="0" smtClean="0">
                <a:solidFill>
                  <a:schemeClr val="tx1"/>
                </a:solidFill>
                <a:effectLst/>
                <a:latin typeface="+mn-lt"/>
                <a:ea typeface="+mn-ea"/>
                <a:cs typeface="+mn-cs"/>
              </a:rPr>
              <a:t>God’s </a:t>
            </a:r>
            <a:r>
              <a:rPr lang="en-US" sz="1200" b="1" kern="1200" dirty="0" smtClean="0">
                <a:solidFill>
                  <a:schemeClr val="tx1"/>
                </a:solidFill>
                <a:effectLst/>
                <a:latin typeface="+mn-lt"/>
                <a:ea typeface="+mn-ea"/>
                <a:cs typeface="+mn-cs"/>
              </a:rPr>
              <a:t>agenda</a:t>
            </a:r>
            <a:r>
              <a:rPr lang="en-US" sz="1200" kern="1200" dirty="0" smtClean="0">
                <a:solidFill>
                  <a:schemeClr val="tx1"/>
                </a:solidFill>
                <a:effectLst/>
                <a:latin typeface="+mn-lt"/>
                <a:ea typeface="+mn-ea"/>
                <a:cs typeface="+mn-cs"/>
              </a:rPr>
              <a:t> for the transformation of each individual believer is found exclusively in the NT. Nothing more is required. </a:t>
            </a:r>
          </a:p>
          <a:p>
            <a:endParaRPr lang="en-US" dirty="0"/>
          </a:p>
        </p:txBody>
      </p:sp>
      <p:sp>
        <p:nvSpPr>
          <p:cNvPr id="4" name="Slide Number Placeholder 3"/>
          <p:cNvSpPr>
            <a:spLocks noGrp="1"/>
          </p:cNvSpPr>
          <p:nvPr>
            <p:ph type="sldNum" sz="quarter" idx="10"/>
          </p:nvPr>
        </p:nvSpPr>
        <p:spPr/>
        <p:txBody>
          <a:bodyPr/>
          <a:lstStyle/>
          <a:p>
            <a:fld id="{D80CB47F-8D8D-4B8E-BFF9-BFA12E3386C7}" type="slidenum">
              <a:rPr lang="en-US" smtClean="0"/>
              <a:t>5</a:t>
            </a:fld>
            <a:endParaRPr lang="en-US"/>
          </a:p>
        </p:txBody>
      </p:sp>
    </p:spTree>
    <p:extLst>
      <p:ext uri="{BB962C8B-B14F-4D97-AF65-F5344CB8AC3E}">
        <p14:creationId xmlns:p14="http://schemas.microsoft.com/office/powerpoint/2010/main" val="454263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Next, to briefly flesh out what NT church looked like, let’s briefly look at some of the types of relationships found in the NT, &amp; then the value and importance of inter-believer relationships.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B</a:t>
            </a:r>
            <a:r>
              <a:rPr lang="en-US" sz="1200" kern="1200" dirty="0" smtClean="0">
                <a:solidFill>
                  <a:schemeClr val="tx1"/>
                </a:solidFill>
                <a:effectLst/>
                <a:latin typeface="+mn-lt"/>
                <a:ea typeface="+mn-ea"/>
                <a:cs typeface="+mn-cs"/>
              </a:rPr>
              <a:t>.  The types and value of relationships in the NT church.</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a)</a:t>
            </a:r>
            <a:r>
              <a:rPr lang="en-US" sz="1200" kern="1200" dirty="0" smtClean="0">
                <a:solidFill>
                  <a:schemeClr val="tx1"/>
                </a:solidFill>
                <a:effectLst/>
                <a:latin typeface="+mn-lt"/>
                <a:ea typeface="+mn-ea"/>
                <a:cs typeface="+mn-cs"/>
              </a:rPr>
              <a:t> In the NT you find various types of relationships, as you can see.</a:t>
            </a:r>
          </a:p>
          <a:p>
            <a:r>
              <a:rPr lang="en-US" sz="1200" kern="1200" dirty="0" smtClean="0">
                <a:solidFill>
                  <a:schemeClr val="tx1"/>
                </a:solidFill>
                <a:effectLst/>
                <a:latin typeface="+mn-lt"/>
                <a:ea typeface="+mn-ea"/>
                <a:cs typeface="+mn-cs"/>
              </a:rPr>
              <a:t>Mentor/</a:t>
            </a:r>
            <a:r>
              <a:rPr lang="en-US" sz="1200" kern="1200" dirty="0" err="1" smtClean="0">
                <a:solidFill>
                  <a:schemeClr val="tx1"/>
                </a:solidFill>
                <a:effectLst/>
                <a:latin typeface="+mn-lt"/>
                <a:ea typeface="+mn-ea"/>
                <a:cs typeface="+mn-cs"/>
              </a:rPr>
              <a:t>mentoree</a:t>
            </a:r>
            <a:r>
              <a:rPr lang="en-US" sz="1200" kern="1200" dirty="0" smtClean="0">
                <a:solidFill>
                  <a:schemeClr val="tx1"/>
                </a:solidFill>
                <a:effectLst/>
                <a:latin typeface="+mn-lt"/>
                <a:ea typeface="+mn-ea"/>
                <a:cs typeface="+mn-cs"/>
              </a:rPr>
              <a:t> relationships are the most important type of relationship found in the NT. Jesus and his 12 disciples, Paul and Timothy, are examples of this type of relationship. And for me personally, mentors have had a huge role in my life, so I am going to share my mentor experience with the hope that it will help you appreciate the importance mentors play in the individual believer’s growth.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Early in my childhood, there were 3-4 individuals who took my parents under their wing &amp; mentored them, </a:t>
            </a:r>
            <a:r>
              <a:rPr lang="en-US" sz="1200" kern="1200" dirty="0" err="1" smtClean="0">
                <a:solidFill>
                  <a:schemeClr val="tx1"/>
                </a:solidFill>
                <a:effectLst/>
                <a:latin typeface="+mn-lt"/>
                <a:ea typeface="+mn-ea"/>
                <a:cs typeface="+mn-cs"/>
              </a:rPr>
              <a:t>discipled</a:t>
            </a:r>
            <a:r>
              <a:rPr lang="en-US" sz="1200" kern="1200" dirty="0" smtClean="0">
                <a:solidFill>
                  <a:schemeClr val="tx1"/>
                </a:solidFill>
                <a:effectLst/>
                <a:latin typeface="+mn-lt"/>
                <a:ea typeface="+mn-ea"/>
                <a:cs typeface="+mn-cs"/>
              </a:rPr>
              <a:t> them. This investment produced profound, lifelong changes in my Mom. One change that continued during my growing up was that a couple of times a year we would have people in </a:t>
            </a:r>
            <a:r>
              <a:rPr lang="en-US" sz="1200" kern="1200" dirty="0" err="1" smtClean="0">
                <a:solidFill>
                  <a:schemeClr val="tx1"/>
                </a:solidFill>
                <a:effectLst/>
                <a:latin typeface="+mn-lt"/>
                <a:ea typeface="+mn-ea"/>
                <a:cs typeface="+mn-cs"/>
              </a:rPr>
              <a:t>discipling</a:t>
            </a:r>
            <a:r>
              <a:rPr lang="en-US" sz="1200" kern="1200" dirty="0" smtClean="0">
                <a:solidFill>
                  <a:schemeClr val="tx1"/>
                </a:solidFill>
                <a:effectLst/>
                <a:latin typeface="+mn-lt"/>
                <a:ea typeface="+mn-ea"/>
                <a:cs typeface="+mn-cs"/>
              </a:rPr>
              <a:t> ministry stay in our home the entire time I was there. These folks were different than other Christians I came across. Their character, conduct, and spiritual maturity greatly impressed me.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Fast forward to my late 20s. God brought a man into my life like the men that stayed in our home. In my 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prolonged conversation with Harvey, he asked me who, on judgment day, knew me well enough to stand beside me and give an account to God for my soul. I knew lots of Christians, and I knew none of them really knew me well enough to be able/willing to do that. When I answered “no one,” Harvey leaned toward me, poked his index finger in my chest, and said, “I’d be willing to do that.”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Well, game over. I spent the next 10 years getting help spiritually from Harvey. He profoundly changed the course and direction of my life. My being at this conference, all the wonderful relationships I have with you all in GA &amp; AL, are indirectly the result of Harvey’s investment.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value of ‘inter-believer’ relationships:</a:t>
            </a:r>
          </a:p>
          <a:p>
            <a:r>
              <a:rPr lang="en-US" sz="1200" kern="1200" dirty="0" smtClean="0">
                <a:solidFill>
                  <a:schemeClr val="tx1"/>
                </a:solidFill>
                <a:effectLst/>
                <a:latin typeface="+mn-lt"/>
                <a:ea typeface="+mn-ea"/>
                <a:cs typeface="+mn-cs"/>
              </a:rPr>
              <a:t>(I will come back to this in a minute, but realize) All God desires to accomplish in our lives, in terms of spiritual growth, comes about through the relationships He brings us into with other believers. </a:t>
            </a:r>
          </a:p>
          <a:p>
            <a:r>
              <a:rPr lang="en-US" sz="1200" kern="1200" dirty="0" smtClean="0">
                <a:solidFill>
                  <a:schemeClr val="tx1"/>
                </a:solidFill>
                <a:effectLst/>
                <a:latin typeface="+mn-lt"/>
                <a:ea typeface="+mn-ea"/>
                <a:cs typeface="+mn-cs"/>
              </a:rPr>
              <a:t>Eph. 4:11-13 (Lincoln)</a:t>
            </a:r>
          </a:p>
          <a:p>
            <a:r>
              <a:rPr lang="en-US" sz="1200" kern="1200" baseline="30000" dirty="0" smtClean="0">
                <a:solidFill>
                  <a:schemeClr val="tx1"/>
                </a:solidFill>
                <a:effectLst/>
                <a:latin typeface="+mn-lt"/>
                <a:ea typeface="+mn-ea"/>
                <a:cs typeface="+mn-cs"/>
              </a:rPr>
              <a:t>11 </a:t>
            </a:r>
            <a:r>
              <a:rPr lang="en-US" sz="1200" i="1" kern="1200" dirty="0" smtClean="0">
                <a:solidFill>
                  <a:schemeClr val="tx1"/>
                </a:solidFill>
                <a:effectLst/>
                <a:latin typeface="+mn-lt"/>
                <a:ea typeface="+mn-ea"/>
                <a:cs typeface="+mn-cs"/>
              </a:rPr>
              <a:t>And it was he who gave the apostles, the prophets, the evangelists, the pastors and teachers </a:t>
            </a:r>
            <a:endParaRPr lang="en-US" sz="1200" kern="1200" dirty="0" smtClean="0">
              <a:solidFill>
                <a:schemeClr val="tx1"/>
              </a:solidFill>
              <a:effectLst/>
              <a:latin typeface="+mn-lt"/>
              <a:ea typeface="+mn-ea"/>
              <a:cs typeface="+mn-cs"/>
            </a:endParaRPr>
          </a:p>
          <a:p>
            <a:r>
              <a:rPr lang="en-US" sz="1200" kern="1200" baseline="30000" dirty="0" smtClean="0">
                <a:solidFill>
                  <a:schemeClr val="tx1"/>
                </a:solidFill>
                <a:effectLst/>
                <a:latin typeface="+mn-lt"/>
                <a:ea typeface="+mn-ea"/>
                <a:cs typeface="+mn-cs"/>
              </a:rPr>
              <a:t>12 </a:t>
            </a:r>
            <a:r>
              <a:rPr lang="en-US" sz="1200" i="1" kern="1200" dirty="0" smtClean="0">
                <a:solidFill>
                  <a:schemeClr val="tx1"/>
                </a:solidFill>
                <a:effectLst/>
                <a:latin typeface="+mn-lt"/>
                <a:ea typeface="+mn-ea"/>
                <a:cs typeface="+mn-cs"/>
              </a:rPr>
              <a:t>for bringing the saints to completion, for the work of service, for the building up of the body of Christ </a:t>
            </a:r>
            <a:r>
              <a:rPr lang="en-US" sz="1200" kern="1200" baseline="30000" dirty="0" smtClean="0">
                <a:solidFill>
                  <a:schemeClr val="tx1"/>
                </a:solidFill>
                <a:effectLst/>
                <a:latin typeface="+mn-lt"/>
                <a:ea typeface="+mn-ea"/>
                <a:cs typeface="+mn-cs"/>
              </a:rPr>
              <a:t>13 </a:t>
            </a:r>
            <a:r>
              <a:rPr lang="en-US" sz="1200" i="1" kern="1200" dirty="0" smtClean="0">
                <a:solidFill>
                  <a:schemeClr val="tx1"/>
                </a:solidFill>
                <a:effectLst/>
                <a:latin typeface="+mn-lt"/>
                <a:ea typeface="+mn-ea"/>
                <a:cs typeface="+mn-cs"/>
              </a:rPr>
              <a:t>until we all attain to the unity of the faith and of the knowledge of the Son of God, to the mature person, to the measure of the stature of the fullness of Christ…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0CB47F-8D8D-4B8E-BFF9-BFA12E3386C7}" type="slidenum">
              <a:rPr lang="en-US" smtClean="0"/>
              <a:t>6</a:t>
            </a:fld>
            <a:endParaRPr lang="en-US"/>
          </a:p>
        </p:txBody>
      </p:sp>
    </p:spTree>
    <p:extLst>
      <p:ext uri="{BB962C8B-B14F-4D97-AF65-F5344CB8AC3E}">
        <p14:creationId xmlns:p14="http://schemas.microsoft.com/office/powerpoint/2010/main" val="3743712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To illustrate, here are a few of the ways God uses our relationships with other believers to spur our spiritual growth:</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a)</a:t>
            </a:r>
            <a:r>
              <a:rPr lang="en-US" sz="1200" kern="1200" dirty="0" smtClean="0">
                <a:solidFill>
                  <a:schemeClr val="tx1"/>
                </a:solidFill>
                <a:effectLst/>
                <a:latin typeface="+mn-lt"/>
                <a:ea typeface="+mn-ea"/>
                <a:cs typeface="+mn-cs"/>
              </a:rPr>
              <a:t> (First, relationships give me the opportunity to)  </a:t>
            </a:r>
            <a:r>
              <a:rPr lang="en-US" sz="1200" b="1" u="sng" kern="1200" dirty="0" smtClean="0">
                <a:solidFill>
                  <a:schemeClr val="tx1"/>
                </a:solidFill>
                <a:effectLst/>
                <a:latin typeface="+mn-lt"/>
                <a:ea typeface="+mn-ea"/>
                <a:cs typeface="+mn-cs"/>
              </a:rPr>
              <a:t>learn by example</a:t>
            </a:r>
            <a:r>
              <a:rPr lang="en-US" sz="1200" kern="1200" dirty="0" smtClean="0">
                <a:solidFill>
                  <a:schemeClr val="tx1"/>
                </a:solidFill>
                <a:effectLst/>
                <a:latin typeface="+mn-lt"/>
                <a:ea typeface="+mn-ea"/>
                <a:cs typeface="+mn-cs"/>
              </a:rPr>
              <a:t>. Walt has said, “example is not a way to teach, it is the only way to teach.” </a:t>
            </a:r>
          </a:p>
          <a:p>
            <a:r>
              <a:rPr lang="en-US" sz="1200" kern="1200" dirty="0" smtClean="0">
                <a:solidFill>
                  <a:schemeClr val="tx1"/>
                </a:solidFill>
                <a:effectLst/>
                <a:latin typeface="+mn-lt"/>
                <a:ea typeface="+mn-ea"/>
                <a:cs typeface="+mn-cs"/>
              </a:rPr>
              <a:t>As a result of the time Timothy spent with Paul, Paul tells Timothy in 2 Tim. 3:10-11,—“You, however, know all about my teaching, </a:t>
            </a:r>
            <a:r>
              <a:rPr lang="en-US" sz="1200" b="1" kern="1200" dirty="0" smtClean="0">
                <a:solidFill>
                  <a:schemeClr val="tx1"/>
                </a:solidFill>
                <a:effectLst/>
                <a:latin typeface="+mn-lt"/>
                <a:ea typeface="+mn-ea"/>
                <a:cs typeface="+mn-cs"/>
              </a:rPr>
              <a:t>my way of life</a:t>
            </a:r>
            <a:r>
              <a:rPr lang="en-US" sz="1200" kern="1200" dirty="0" smtClean="0">
                <a:solidFill>
                  <a:schemeClr val="tx1"/>
                </a:solidFill>
                <a:effectLst/>
                <a:latin typeface="+mn-lt"/>
                <a:ea typeface="+mn-ea"/>
                <a:cs typeface="+mn-cs"/>
              </a:rPr>
              <a:t>, my purpose, faith, patience, love, endurance, persecutions, sufferings…” Very few people had the opportunity Timothy had to learn from Paul in this manner.</a:t>
            </a:r>
          </a:p>
          <a:p>
            <a:r>
              <a:rPr lang="en-US" sz="1200" b="1" kern="1200" dirty="0" smtClean="0">
                <a:solidFill>
                  <a:schemeClr val="tx1"/>
                </a:solidFill>
                <a:effectLst/>
                <a:latin typeface="+mn-lt"/>
                <a:ea typeface="+mn-ea"/>
                <a:cs typeface="+mn-cs"/>
              </a:rPr>
              <a:t>b)</a:t>
            </a:r>
            <a:r>
              <a:rPr lang="en-US" sz="1200" kern="1200" dirty="0" smtClean="0">
                <a:solidFill>
                  <a:schemeClr val="tx1"/>
                </a:solidFill>
                <a:effectLst/>
                <a:latin typeface="+mn-lt"/>
                <a:ea typeface="+mn-ea"/>
                <a:cs typeface="+mn-cs"/>
              </a:rPr>
              <a:t> (Also, relationships provide an) </a:t>
            </a:r>
            <a:r>
              <a:rPr lang="en-US" sz="1200" b="1" u="sng" kern="1200" dirty="0" smtClean="0">
                <a:solidFill>
                  <a:schemeClr val="tx1"/>
                </a:solidFill>
                <a:effectLst/>
                <a:latin typeface="+mn-lt"/>
                <a:ea typeface="+mn-ea"/>
                <a:cs typeface="+mn-cs"/>
              </a:rPr>
              <a:t>Opportunity to exercise my spiritual gifts</a:t>
            </a:r>
            <a:r>
              <a:rPr lang="en-US" sz="1200" kern="1200" dirty="0" smtClean="0">
                <a:solidFill>
                  <a:schemeClr val="tx1"/>
                </a:solidFill>
                <a:effectLst/>
                <a:latin typeface="+mn-lt"/>
                <a:ea typeface="+mn-ea"/>
                <a:cs typeface="+mn-cs"/>
              </a:rPr>
              <a:t>: As Paul sets forth in Eph. 4:11-13, it is through the exercise of gifts given by Jesus that we become “mature,” that we “attain to the measure of Christ’s full stature.” As Jesus and Paul demonstrate, this is accomplished in the context of a </a:t>
            </a:r>
            <a:r>
              <a:rPr lang="en-US" sz="1200" kern="1200" dirty="0" err="1" smtClean="0">
                <a:solidFill>
                  <a:schemeClr val="tx1"/>
                </a:solidFill>
                <a:effectLst/>
                <a:latin typeface="+mn-lt"/>
                <a:ea typeface="+mn-ea"/>
                <a:cs typeface="+mn-cs"/>
              </a:rPr>
              <a:t>discipler</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disciplee</a:t>
            </a:r>
            <a:r>
              <a:rPr lang="en-US" sz="1200" kern="1200" dirty="0" smtClean="0">
                <a:solidFill>
                  <a:schemeClr val="tx1"/>
                </a:solidFill>
                <a:effectLst/>
                <a:latin typeface="+mn-lt"/>
                <a:ea typeface="+mn-ea"/>
                <a:cs typeface="+mn-cs"/>
              </a:rPr>
              <a:t>  relationship.</a:t>
            </a:r>
          </a:p>
          <a:p>
            <a:r>
              <a:rPr lang="en-US" sz="1200" b="1" kern="1200" dirty="0" smtClean="0">
                <a:solidFill>
                  <a:schemeClr val="tx1"/>
                </a:solidFill>
                <a:effectLst/>
                <a:latin typeface="+mn-lt"/>
                <a:ea typeface="+mn-ea"/>
                <a:cs typeface="+mn-cs"/>
              </a:rPr>
              <a:t>c)</a:t>
            </a:r>
            <a:r>
              <a:rPr lang="en-US" sz="1200" kern="1200" dirty="0" smtClean="0">
                <a:solidFill>
                  <a:schemeClr val="tx1"/>
                </a:solidFill>
                <a:effectLst/>
                <a:latin typeface="+mn-lt"/>
                <a:ea typeface="+mn-ea"/>
                <a:cs typeface="+mn-cs"/>
              </a:rPr>
              <a:t> </a:t>
            </a:r>
            <a:r>
              <a:rPr lang="en-US" sz="1200" b="1" u="sng" kern="1200" dirty="0" smtClean="0">
                <a:solidFill>
                  <a:schemeClr val="tx1"/>
                </a:solidFill>
                <a:effectLst/>
                <a:latin typeface="+mn-lt"/>
                <a:ea typeface="+mn-ea"/>
                <a:cs typeface="+mn-cs"/>
              </a:rPr>
              <a:t>Relationships are the context in which comfort &amp; encouragement  are received &amp; dispensed</a:t>
            </a:r>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D80CB47F-8D8D-4B8E-BFF9-BFA12E3386C7}" type="slidenum">
              <a:rPr lang="en-US" smtClean="0"/>
              <a:t>7</a:t>
            </a:fld>
            <a:endParaRPr lang="en-US"/>
          </a:p>
        </p:txBody>
      </p:sp>
    </p:spTree>
    <p:extLst>
      <p:ext uri="{BB962C8B-B14F-4D97-AF65-F5344CB8AC3E}">
        <p14:creationId xmlns:p14="http://schemas.microsoft.com/office/powerpoint/2010/main" val="372795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(Let me begin with a definition of organization:) An organization, whether it is a business, nation, army, or church, is simply the planned, coordinated and purposeful action of people, working collectively, to achieve a common goal. </a:t>
            </a:r>
          </a:p>
        </p:txBody>
      </p:sp>
      <p:sp>
        <p:nvSpPr>
          <p:cNvPr id="4" name="Slide Number Placeholder 3"/>
          <p:cNvSpPr>
            <a:spLocks noGrp="1"/>
          </p:cNvSpPr>
          <p:nvPr>
            <p:ph type="sldNum" sz="quarter" idx="10"/>
          </p:nvPr>
        </p:nvSpPr>
        <p:spPr/>
        <p:txBody>
          <a:bodyPr/>
          <a:lstStyle/>
          <a:p>
            <a:fld id="{D80CB47F-8D8D-4B8E-BFF9-BFA12E3386C7}" type="slidenum">
              <a:rPr lang="en-US" smtClean="0"/>
              <a:t>8</a:t>
            </a:fld>
            <a:endParaRPr lang="en-US"/>
          </a:p>
        </p:txBody>
      </p:sp>
    </p:spTree>
    <p:extLst>
      <p:ext uri="{BB962C8B-B14F-4D97-AF65-F5344CB8AC3E}">
        <p14:creationId xmlns:p14="http://schemas.microsoft.com/office/powerpoint/2010/main" val="1402568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Early in its history, Christendom, chose to carry out “church” using an organizational framework, despite the complete absence of any command or provision of organizational structure in the NT. Why did 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century Christians make this choice?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 the NT was completed and the apostles departed the scene, Christendom continued to face the same 2 problems the apostles battled: heresy and dissention in the ranks. And further complicating their predicament, these early Christians found the mechanisms present in the NT for dealing with heresy and dissension anemic and ineffective. What was it to do? How to solve these seemingly intractable problems?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Early Christendom’s solution was ingenious. Because of Jewish persecution, early Christians were anti-Semitic. And in their anti-Semitic frame of mind, they discovered that the authority structure and control they felt they desperately needed to rein in heresy was available in the Jewish OT, the nation Israel. </a:t>
            </a:r>
          </a:p>
          <a:p>
            <a:r>
              <a:rPr lang="en-US" sz="1200" kern="1200" dirty="0" smtClean="0">
                <a:solidFill>
                  <a:schemeClr val="tx1"/>
                </a:solidFill>
                <a:effectLst/>
                <a:latin typeface="+mn-lt"/>
                <a:ea typeface="+mn-ea"/>
                <a:cs typeface="+mn-cs"/>
              </a:rPr>
              <a:t>Their anti-Semitism and the felt need for an authority structure and control led early Christians to erroneously conclude Christianity had supplanted Israel as God’s chosen people; they were the ‘new Israel’.</a:t>
            </a:r>
          </a:p>
        </p:txBody>
      </p:sp>
      <p:sp>
        <p:nvSpPr>
          <p:cNvPr id="4" name="Slide Number Placeholder 3"/>
          <p:cNvSpPr>
            <a:spLocks noGrp="1"/>
          </p:cNvSpPr>
          <p:nvPr>
            <p:ph type="sldNum" sz="quarter" idx="10"/>
          </p:nvPr>
        </p:nvSpPr>
        <p:spPr/>
        <p:txBody>
          <a:bodyPr/>
          <a:lstStyle/>
          <a:p>
            <a:fld id="{D80CB47F-8D8D-4B8E-BFF9-BFA12E3386C7}" type="slidenum">
              <a:rPr lang="en-US" smtClean="0"/>
              <a:t>9</a:t>
            </a:fld>
            <a:endParaRPr lang="en-US"/>
          </a:p>
        </p:txBody>
      </p:sp>
    </p:spTree>
    <p:extLst>
      <p:ext uri="{BB962C8B-B14F-4D97-AF65-F5344CB8AC3E}">
        <p14:creationId xmlns:p14="http://schemas.microsoft.com/office/powerpoint/2010/main" val="835916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question no one asked at the time in the 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century, but that seems obvious to ask in retrospect, </a:t>
            </a:r>
          </a:p>
          <a:p>
            <a:r>
              <a:rPr lang="en-US" sz="1200" kern="1200" dirty="0" smtClean="0">
                <a:solidFill>
                  <a:schemeClr val="tx1"/>
                </a:solidFill>
                <a:effectLst/>
                <a:latin typeface="+mn-lt"/>
                <a:ea typeface="+mn-ea"/>
                <a:cs typeface="+mn-cs"/>
              </a:rPr>
              <a:t>is what impact would adding organizational structure have on doing what God commanded in the NT? </a:t>
            </a:r>
          </a:p>
          <a:p>
            <a:r>
              <a:rPr lang="en-US" sz="1200" kern="1200" dirty="0" smtClean="0">
                <a:solidFill>
                  <a:schemeClr val="tx1"/>
                </a:solidFill>
                <a:effectLst/>
                <a:latin typeface="+mn-lt"/>
                <a:ea typeface="+mn-ea"/>
                <a:cs typeface="+mn-cs"/>
              </a:rPr>
              <a:t>Would the addition of organizational structure help or harm spiritual growth?</a:t>
            </a:r>
          </a:p>
        </p:txBody>
      </p:sp>
      <p:sp>
        <p:nvSpPr>
          <p:cNvPr id="4" name="Slide Number Placeholder 3"/>
          <p:cNvSpPr>
            <a:spLocks noGrp="1"/>
          </p:cNvSpPr>
          <p:nvPr>
            <p:ph type="sldNum" sz="quarter" idx="10"/>
          </p:nvPr>
        </p:nvSpPr>
        <p:spPr/>
        <p:txBody>
          <a:bodyPr/>
          <a:lstStyle/>
          <a:p>
            <a:fld id="{D80CB47F-8D8D-4B8E-BFF9-BFA12E3386C7}" type="slidenum">
              <a:rPr lang="en-US" smtClean="0"/>
              <a:t>10</a:t>
            </a:fld>
            <a:endParaRPr lang="en-US"/>
          </a:p>
        </p:txBody>
      </p:sp>
    </p:spTree>
    <p:extLst>
      <p:ext uri="{BB962C8B-B14F-4D97-AF65-F5344CB8AC3E}">
        <p14:creationId xmlns:p14="http://schemas.microsoft.com/office/powerpoint/2010/main" val="280927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All we need to grow spiritually was provided by God in the NT. This includes:</a:t>
            </a:r>
          </a:p>
          <a:p>
            <a:r>
              <a:rPr lang="en-US" sz="1200" kern="1200" dirty="0" smtClean="0">
                <a:solidFill>
                  <a:schemeClr val="tx1"/>
                </a:solidFill>
                <a:effectLst/>
                <a:latin typeface="+mn-lt"/>
                <a:ea typeface="+mn-ea"/>
                <a:cs typeface="+mn-cs"/>
              </a:rPr>
              <a:t>1.</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commands dictating how they treat each other.</a:t>
            </a:r>
          </a:p>
          <a:p>
            <a:r>
              <a:rPr lang="en-US" sz="1200" kern="1200" dirty="0" smtClean="0">
                <a:solidFill>
                  <a:schemeClr val="tx1"/>
                </a:solidFill>
                <a:effectLst/>
                <a:latin typeface="+mn-lt"/>
                <a:ea typeface="+mn-ea"/>
                <a:cs typeface="+mn-cs"/>
              </a:rPr>
              <a:t>2.</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commands requiring leaders to model and teach, and commands for the individual to have leader(s).</a:t>
            </a:r>
          </a:p>
          <a:p>
            <a:r>
              <a:rPr lang="en-US" sz="1200" kern="1200" dirty="0" smtClean="0">
                <a:solidFill>
                  <a:schemeClr val="tx1"/>
                </a:solidFill>
                <a:effectLst/>
                <a:latin typeface="+mn-lt"/>
                <a:ea typeface="+mn-ea"/>
                <a:cs typeface="+mn-cs"/>
              </a:rPr>
              <a:t>3.</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special endowment(s) by the Holy Spirit for every believer, enabling them to serve other believers. </a:t>
            </a:r>
          </a:p>
          <a:p>
            <a:r>
              <a:rPr lang="en-US" sz="1200" kern="1200" dirty="0" smtClean="0">
                <a:solidFill>
                  <a:schemeClr val="tx1"/>
                </a:solidFill>
                <a:effectLst/>
                <a:latin typeface="+mn-lt"/>
                <a:ea typeface="+mn-ea"/>
                <a:cs typeface="+mn-cs"/>
              </a:rPr>
              <a:t>4.</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Holy Spirit imbued common worldview.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0CB47F-8D8D-4B8E-BFF9-BFA12E3386C7}" type="slidenum">
              <a:rPr lang="en-US" smtClean="0"/>
              <a:t>11</a:t>
            </a:fld>
            <a:endParaRPr lang="en-US"/>
          </a:p>
        </p:txBody>
      </p:sp>
    </p:spTree>
    <p:extLst>
      <p:ext uri="{BB962C8B-B14F-4D97-AF65-F5344CB8AC3E}">
        <p14:creationId xmlns:p14="http://schemas.microsoft.com/office/powerpoint/2010/main" val="2861338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21C74B-D99D-48C8-881F-C162A2823798}"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86540-3EB8-4315-84D7-B71C4B027456}" type="slidenum">
              <a:rPr lang="en-US" smtClean="0"/>
              <a:t>‹#›</a:t>
            </a:fld>
            <a:endParaRPr lang="en-US"/>
          </a:p>
        </p:txBody>
      </p:sp>
    </p:spTree>
    <p:extLst>
      <p:ext uri="{BB962C8B-B14F-4D97-AF65-F5344CB8AC3E}">
        <p14:creationId xmlns:p14="http://schemas.microsoft.com/office/powerpoint/2010/main" val="607933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21C74B-D99D-48C8-881F-C162A2823798}"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86540-3EB8-4315-84D7-B71C4B027456}" type="slidenum">
              <a:rPr lang="en-US" smtClean="0"/>
              <a:t>‹#›</a:t>
            </a:fld>
            <a:endParaRPr lang="en-US"/>
          </a:p>
        </p:txBody>
      </p:sp>
    </p:spTree>
    <p:extLst>
      <p:ext uri="{BB962C8B-B14F-4D97-AF65-F5344CB8AC3E}">
        <p14:creationId xmlns:p14="http://schemas.microsoft.com/office/powerpoint/2010/main" val="1215026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21C74B-D99D-48C8-881F-C162A2823798}"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86540-3EB8-4315-84D7-B71C4B027456}" type="slidenum">
              <a:rPr lang="en-US" smtClean="0"/>
              <a:t>‹#›</a:t>
            </a:fld>
            <a:endParaRPr lang="en-US"/>
          </a:p>
        </p:txBody>
      </p:sp>
    </p:spTree>
    <p:extLst>
      <p:ext uri="{BB962C8B-B14F-4D97-AF65-F5344CB8AC3E}">
        <p14:creationId xmlns:p14="http://schemas.microsoft.com/office/powerpoint/2010/main" val="3401063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21C74B-D99D-48C8-881F-C162A2823798}"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86540-3EB8-4315-84D7-B71C4B027456}" type="slidenum">
              <a:rPr lang="en-US" smtClean="0"/>
              <a:t>‹#›</a:t>
            </a:fld>
            <a:endParaRPr lang="en-US"/>
          </a:p>
        </p:txBody>
      </p:sp>
    </p:spTree>
    <p:extLst>
      <p:ext uri="{BB962C8B-B14F-4D97-AF65-F5344CB8AC3E}">
        <p14:creationId xmlns:p14="http://schemas.microsoft.com/office/powerpoint/2010/main" val="1745134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21C74B-D99D-48C8-881F-C162A2823798}"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86540-3EB8-4315-84D7-B71C4B027456}" type="slidenum">
              <a:rPr lang="en-US" smtClean="0"/>
              <a:t>‹#›</a:t>
            </a:fld>
            <a:endParaRPr lang="en-US"/>
          </a:p>
        </p:txBody>
      </p:sp>
    </p:spTree>
    <p:extLst>
      <p:ext uri="{BB962C8B-B14F-4D97-AF65-F5344CB8AC3E}">
        <p14:creationId xmlns:p14="http://schemas.microsoft.com/office/powerpoint/2010/main" val="4190668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21C74B-D99D-48C8-881F-C162A2823798}"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86540-3EB8-4315-84D7-B71C4B027456}" type="slidenum">
              <a:rPr lang="en-US" smtClean="0"/>
              <a:t>‹#›</a:t>
            </a:fld>
            <a:endParaRPr lang="en-US"/>
          </a:p>
        </p:txBody>
      </p:sp>
    </p:spTree>
    <p:extLst>
      <p:ext uri="{BB962C8B-B14F-4D97-AF65-F5344CB8AC3E}">
        <p14:creationId xmlns:p14="http://schemas.microsoft.com/office/powerpoint/2010/main" val="1246242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21C74B-D99D-48C8-881F-C162A2823798}"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586540-3EB8-4315-84D7-B71C4B027456}" type="slidenum">
              <a:rPr lang="en-US" smtClean="0"/>
              <a:t>‹#›</a:t>
            </a:fld>
            <a:endParaRPr lang="en-US"/>
          </a:p>
        </p:txBody>
      </p:sp>
    </p:spTree>
    <p:extLst>
      <p:ext uri="{BB962C8B-B14F-4D97-AF65-F5344CB8AC3E}">
        <p14:creationId xmlns:p14="http://schemas.microsoft.com/office/powerpoint/2010/main" val="3813846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21C74B-D99D-48C8-881F-C162A2823798}"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586540-3EB8-4315-84D7-B71C4B027456}" type="slidenum">
              <a:rPr lang="en-US" smtClean="0"/>
              <a:t>‹#›</a:t>
            </a:fld>
            <a:endParaRPr lang="en-US"/>
          </a:p>
        </p:txBody>
      </p:sp>
    </p:spTree>
    <p:extLst>
      <p:ext uri="{BB962C8B-B14F-4D97-AF65-F5344CB8AC3E}">
        <p14:creationId xmlns:p14="http://schemas.microsoft.com/office/powerpoint/2010/main" val="2127673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FF5050"/>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21C74B-D99D-48C8-881F-C162A2823798}" type="datetimeFigureOut">
              <a:rPr lang="en-US" smtClean="0"/>
              <a:t>10/13/2016</a:t>
            </a:fld>
            <a:endParaRPr lang="en-US"/>
          </a:p>
        </p:txBody>
      </p:sp>
      <p:cxnSp>
        <p:nvCxnSpPr>
          <p:cNvPr id="10" name="Straight Connector 9"/>
          <p:cNvCxnSpPr/>
          <p:nvPr userDrawn="1"/>
        </p:nvCxnSpPr>
        <p:spPr>
          <a:xfrm flipH="1">
            <a:off x="11555186" y="-17635"/>
            <a:ext cx="8719" cy="6876288"/>
          </a:xfrm>
          <a:prstGeom prst="line">
            <a:avLst/>
          </a:prstGeom>
          <a:ln w="1270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625928" y="-17635"/>
            <a:ext cx="2174" cy="6876288"/>
          </a:xfrm>
          <a:prstGeom prst="line">
            <a:avLst/>
          </a:prstGeom>
          <a:ln w="1270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283029" y="288472"/>
            <a:ext cx="11625943" cy="6281057"/>
          </a:xfrm>
          <a:prstGeom prst="rect">
            <a:avLst/>
          </a:prstGeom>
          <a:solidFill>
            <a:schemeClr val="bg1"/>
          </a:solidFill>
          <a:ln w="2540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1167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21C74B-D99D-48C8-881F-C162A2823798}"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86540-3EB8-4315-84D7-B71C4B027456}" type="slidenum">
              <a:rPr lang="en-US" smtClean="0"/>
              <a:t>‹#›</a:t>
            </a:fld>
            <a:endParaRPr lang="en-US"/>
          </a:p>
        </p:txBody>
      </p:sp>
    </p:spTree>
    <p:extLst>
      <p:ext uri="{BB962C8B-B14F-4D97-AF65-F5344CB8AC3E}">
        <p14:creationId xmlns:p14="http://schemas.microsoft.com/office/powerpoint/2010/main" val="1252063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21C74B-D99D-48C8-881F-C162A2823798}"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86540-3EB8-4315-84D7-B71C4B027456}" type="slidenum">
              <a:rPr lang="en-US" smtClean="0"/>
              <a:t>‹#›</a:t>
            </a:fld>
            <a:endParaRPr lang="en-US"/>
          </a:p>
        </p:txBody>
      </p:sp>
    </p:spTree>
    <p:extLst>
      <p:ext uri="{BB962C8B-B14F-4D97-AF65-F5344CB8AC3E}">
        <p14:creationId xmlns:p14="http://schemas.microsoft.com/office/powerpoint/2010/main" val="976182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21C74B-D99D-48C8-881F-C162A2823798}" type="datetimeFigureOut">
              <a:rPr lang="en-US" smtClean="0"/>
              <a:t>10/13/2016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586540-3EB8-4315-84D7-B71C4B027456}" type="slidenum">
              <a:rPr lang="en-US" smtClean="0"/>
              <a:t>‹#›</a:t>
            </a:fld>
            <a:endParaRPr lang="en-US"/>
          </a:p>
        </p:txBody>
      </p:sp>
    </p:spTree>
    <p:extLst>
      <p:ext uri="{BB962C8B-B14F-4D97-AF65-F5344CB8AC3E}">
        <p14:creationId xmlns:p14="http://schemas.microsoft.com/office/powerpoint/2010/main" val="1509106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stretch>
            <a:fillRect t="-10000" b="-10000"/>
          </a:stretch>
        </a:blipFill>
        <a:effectLst/>
      </p:bgPr>
    </p:bg>
    <p:spTree>
      <p:nvGrpSpPr>
        <p:cNvPr id="1" name=""/>
        <p:cNvGrpSpPr/>
        <p:nvPr/>
      </p:nvGrpSpPr>
      <p:grpSpPr>
        <a:xfrm>
          <a:off x="0" y="0"/>
          <a:ext cx="0" cy="0"/>
          <a:chOff x="0" y="0"/>
          <a:chExt cx="0" cy="0"/>
        </a:xfrm>
      </p:grpSpPr>
      <p:cxnSp>
        <p:nvCxnSpPr>
          <p:cNvPr id="14" name="Straight Connector 13"/>
          <p:cNvCxnSpPr/>
          <p:nvPr/>
        </p:nvCxnSpPr>
        <p:spPr>
          <a:xfrm flipV="1">
            <a:off x="0" y="3568961"/>
            <a:ext cx="12192000" cy="10373"/>
          </a:xfrm>
          <a:prstGeom prst="line">
            <a:avLst/>
          </a:prstGeom>
          <a:ln w="76200">
            <a:solidFill>
              <a:srgbClr val="FF505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0" y="3060929"/>
            <a:ext cx="12192000" cy="10373"/>
          </a:xfrm>
          <a:prstGeom prst="line">
            <a:avLst/>
          </a:prstGeom>
          <a:ln w="76200">
            <a:solidFill>
              <a:srgbClr val="FF5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0" y="2887884"/>
            <a:ext cx="12192000" cy="10373"/>
          </a:xfrm>
          <a:prstGeom prst="line">
            <a:avLst/>
          </a:prstGeom>
          <a:ln w="76200">
            <a:solidFill>
              <a:srgbClr val="FF505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0" y="2379852"/>
            <a:ext cx="12192000" cy="10373"/>
          </a:xfrm>
          <a:prstGeom prst="line">
            <a:avLst/>
          </a:prstGeom>
          <a:ln w="76200">
            <a:solidFill>
              <a:srgbClr val="FF505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0" y="2539931"/>
            <a:ext cx="12192000" cy="10373"/>
          </a:xfrm>
          <a:prstGeom prst="line">
            <a:avLst/>
          </a:prstGeom>
          <a:ln w="76200">
            <a:solidFill>
              <a:srgbClr val="FF505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0" y="2722619"/>
            <a:ext cx="12192000" cy="10373"/>
          </a:xfrm>
          <a:prstGeom prst="line">
            <a:avLst/>
          </a:prstGeom>
          <a:ln w="76200">
            <a:solidFill>
              <a:srgbClr val="FF5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0" y="3221008"/>
            <a:ext cx="12192000" cy="10373"/>
          </a:xfrm>
          <a:prstGeom prst="line">
            <a:avLst/>
          </a:prstGeom>
          <a:ln w="76200">
            <a:solidFill>
              <a:srgbClr val="FF505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0" y="3403696"/>
            <a:ext cx="12192000" cy="10373"/>
          </a:xfrm>
          <a:prstGeom prst="line">
            <a:avLst/>
          </a:prstGeom>
          <a:ln w="76200">
            <a:solidFill>
              <a:srgbClr val="FF5050"/>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1034400" y="1603082"/>
            <a:ext cx="10101431" cy="2689412"/>
          </a:xfrm>
          <a:prstGeom prst="rect">
            <a:avLst/>
          </a:prstGeom>
          <a:solidFill>
            <a:schemeClr val="bg1"/>
          </a:solidFill>
          <a:ln w="2540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34400" y="1603082"/>
            <a:ext cx="10101431" cy="2689411"/>
          </a:xfrm>
        </p:spPr>
        <p:txBody>
          <a:bodyPr anchor="ctr">
            <a:noAutofit/>
          </a:bodyPr>
          <a:lstStyle/>
          <a:p>
            <a:pPr>
              <a:lnSpc>
                <a:spcPct val="100000"/>
              </a:lnSpc>
            </a:pPr>
            <a:r>
              <a:rPr lang="en-US" dirty="0" smtClean="0">
                <a:latin typeface="Garamond" panose="02020404030301010803" pitchFamily="18" charset="0"/>
                <a:cs typeface="Andalus" panose="02020603050405020304" pitchFamily="18" charset="-78"/>
              </a:rPr>
              <a:t>The Essence of</a:t>
            </a:r>
            <a:br>
              <a:rPr lang="en-US" dirty="0" smtClean="0">
                <a:latin typeface="Garamond" panose="02020404030301010803" pitchFamily="18" charset="0"/>
                <a:cs typeface="Andalus" panose="02020603050405020304" pitchFamily="18" charset="-78"/>
              </a:rPr>
            </a:br>
            <a:r>
              <a:rPr lang="en-US" dirty="0" smtClean="0">
                <a:latin typeface="Garamond" panose="02020404030301010803" pitchFamily="18" charset="0"/>
                <a:cs typeface="Andalus" panose="02020603050405020304" pitchFamily="18" charset="-78"/>
              </a:rPr>
              <a:t>New Testament Church</a:t>
            </a:r>
            <a:endParaRPr lang="en-US" dirty="0">
              <a:latin typeface="Garamond" panose="02020404030301010803" pitchFamily="18" charset="0"/>
              <a:cs typeface="Andalus" panose="02020603050405020304" pitchFamily="18" charset="-78"/>
            </a:endParaRPr>
          </a:p>
        </p:txBody>
      </p:sp>
    </p:spTree>
    <p:extLst>
      <p:ext uri="{BB962C8B-B14F-4D97-AF65-F5344CB8AC3E}">
        <p14:creationId xmlns:p14="http://schemas.microsoft.com/office/powerpoint/2010/main" val="5215800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19991" y="624563"/>
            <a:ext cx="10952018" cy="1169551"/>
          </a:xfrm>
          <a:prstGeom prst="rect">
            <a:avLst/>
          </a:prstGeom>
          <a:noFill/>
        </p:spPr>
        <p:txBody>
          <a:bodyPr wrap="square" rtlCol="0">
            <a:spAutoFit/>
          </a:bodyPr>
          <a:lstStyle/>
          <a:p>
            <a:pPr algn="ctr"/>
            <a:r>
              <a:rPr lang="en-US" sz="4500" dirty="0">
                <a:latin typeface="Gill Sans MT" panose="020B0502020104020203" pitchFamily="34" charset="0"/>
              </a:rPr>
              <a:t>The </a:t>
            </a:r>
            <a:r>
              <a:rPr lang="en-US" sz="4500" dirty="0" smtClean="0">
                <a:latin typeface="Gill Sans MT" panose="020B0502020104020203" pitchFamily="34" charset="0"/>
              </a:rPr>
              <a:t>21</a:t>
            </a:r>
            <a:r>
              <a:rPr lang="en-US" sz="4500" baseline="30000" dirty="0" smtClean="0">
                <a:latin typeface="Gill Sans MT" panose="020B0502020104020203" pitchFamily="34" charset="0"/>
              </a:rPr>
              <a:t>st</a:t>
            </a:r>
            <a:r>
              <a:rPr lang="en-US" sz="4500" dirty="0" smtClean="0">
                <a:latin typeface="Gill Sans MT" panose="020B0502020104020203" pitchFamily="34" charset="0"/>
              </a:rPr>
              <a:t>-Century Church</a:t>
            </a:r>
          </a:p>
          <a:p>
            <a:pPr algn="ctr"/>
            <a:r>
              <a:rPr lang="en-US" sz="2500" b="1" dirty="0" smtClean="0">
                <a:solidFill>
                  <a:srgbClr val="FF5050"/>
                </a:solidFill>
                <a:latin typeface="Gill Sans MT" panose="020B0502020104020203" pitchFamily="34" charset="0"/>
              </a:rPr>
              <a:t>THE ORGANIZATION’S IMPACT</a:t>
            </a:r>
            <a:endParaRPr lang="en-US" sz="2500" dirty="0">
              <a:solidFill>
                <a:srgbClr val="FF5050"/>
              </a:solidFill>
              <a:latin typeface="Gill Sans MT" panose="020B0502020104020203" pitchFamily="34" charset="0"/>
            </a:endParaRPr>
          </a:p>
        </p:txBody>
      </p:sp>
      <p:sp>
        <p:nvSpPr>
          <p:cNvPr id="3" name="TextBox 2"/>
          <p:cNvSpPr txBox="1"/>
          <p:nvPr/>
        </p:nvSpPr>
        <p:spPr>
          <a:xfrm>
            <a:off x="971411" y="2338510"/>
            <a:ext cx="10249178" cy="3093154"/>
          </a:xfrm>
          <a:prstGeom prst="rect">
            <a:avLst/>
          </a:prstGeom>
          <a:noFill/>
        </p:spPr>
        <p:txBody>
          <a:bodyPr wrap="square" rtlCol="0">
            <a:spAutoFit/>
          </a:bodyPr>
          <a:lstStyle/>
          <a:p>
            <a:pPr lvl="0" algn="ctr"/>
            <a:r>
              <a:rPr lang="en-US" sz="3500" dirty="0" smtClean="0">
                <a:solidFill>
                  <a:prstClr val="black"/>
                </a:solidFill>
                <a:latin typeface="Garamond" panose="02020404030301010803" pitchFamily="18" charset="0"/>
                <a:cs typeface="Andalus" panose="02020603050405020304" pitchFamily="18" charset="-78"/>
              </a:rPr>
              <a:t>What </a:t>
            </a:r>
            <a:r>
              <a:rPr lang="en-US" sz="3500" dirty="0">
                <a:latin typeface="Garamond" panose="02020404030301010803" pitchFamily="18" charset="0"/>
                <a:cs typeface="Andalus" panose="02020603050405020304" pitchFamily="18" charset="-78"/>
              </a:rPr>
              <a:t>impact would </a:t>
            </a:r>
            <a:r>
              <a:rPr lang="en-US" sz="3500" dirty="0" smtClean="0">
                <a:latin typeface="Garamond" panose="02020404030301010803" pitchFamily="18" charset="0"/>
                <a:cs typeface="Andalus" panose="02020603050405020304" pitchFamily="18" charset="-78"/>
              </a:rPr>
              <a:t>the addition of an </a:t>
            </a:r>
            <a:r>
              <a:rPr lang="en-US" sz="3500" b="1" dirty="0">
                <a:solidFill>
                  <a:srgbClr val="FF5050"/>
                </a:solidFill>
                <a:latin typeface="Garamond" panose="02020404030301010803" pitchFamily="18" charset="0"/>
                <a:cs typeface="Andalus" panose="02020603050405020304" pitchFamily="18" charset="-78"/>
              </a:rPr>
              <a:t>organizational structure</a:t>
            </a:r>
            <a:r>
              <a:rPr lang="en-US" sz="3500" dirty="0">
                <a:latin typeface="Garamond" panose="02020404030301010803" pitchFamily="18" charset="0"/>
                <a:cs typeface="Andalus" panose="02020603050405020304" pitchFamily="18" charset="-78"/>
              </a:rPr>
              <a:t> have on doing what God commanded in the </a:t>
            </a:r>
            <a:r>
              <a:rPr lang="en-US" sz="3500" dirty="0" smtClean="0">
                <a:latin typeface="Garamond" panose="02020404030301010803" pitchFamily="18" charset="0"/>
                <a:cs typeface="Andalus" panose="02020603050405020304" pitchFamily="18" charset="-78"/>
              </a:rPr>
              <a:t>New Testament?</a:t>
            </a:r>
          </a:p>
          <a:p>
            <a:pPr lvl="0" algn="ctr"/>
            <a:endParaRPr lang="en-US" sz="2000" dirty="0" smtClean="0">
              <a:latin typeface="Garamond" panose="02020404030301010803" pitchFamily="18" charset="0"/>
              <a:cs typeface="Andalus" panose="02020603050405020304" pitchFamily="18" charset="-78"/>
            </a:endParaRPr>
          </a:p>
          <a:p>
            <a:pPr algn="ctr"/>
            <a:r>
              <a:rPr lang="en-US" sz="3500" dirty="0" smtClean="0">
                <a:latin typeface="Garamond" panose="02020404030301010803" pitchFamily="18" charset="0"/>
                <a:cs typeface="Andalus" panose="02020603050405020304" pitchFamily="18" charset="-78"/>
              </a:rPr>
              <a:t>Would </a:t>
            </a:r>
            <a:r>
              <a:rPr lang="en-US" sz="3500" dirty="0">
                <a:latin typeface="Garamond" panose="02020404030301010803" pitchFamily="18" charset="0"/>
                <a:cs typeface="Andalus" panose="02020603050405020304" pitchFamily="18" charset="-78"/>
              </a:rPr>
              <a:t>the </a:t>
            </a:r>
            <a:r>
              <a:rPr lang="en-US" sz="3500" dirty="0" smtClean="0">
                <a:latin typeface="Garamond" panose="02020404030301010803" pitchFamily="18" charset="0"/>
                <a:cs typeface="Andalus" panose="02020603050405020304" pitchFamily="18" charset="-78"/>
              </a:rPr>
              <a:t>insertion of </a:t>
            </a:r>
            <a:r>
              <a:rPr lang="en-US" sz="3500" dirty="0">
                <a:latin typeface="Garamond" panose="02020404030301010803" pitchFamily="18" charset="0"/>
                <a:cs typeface="Andalus" panose="02020603050405020304" pitchFamily="18" charset="-78"/>
              </a:rPr>
              <a:t>an </a:t>
            </a:r>
            <a:r>
              <a:rPr lang="en-US" sz="3500" b="1" dirty="0">
                <a:solidFill>
                  <a:srgbClr val="FF5050"/>
                </a:solidFill>
                <a:latin typeface="Garamond" panose="02020404030301010803" pitchFamily="18" charset="0"/>
                <a:cs typeface="Andalus" panose="02020603050405020304" pitchFamily="18" charset="-78"/>
              </a:rPr>
              <a:t>organizational structure </a:t>
            </a:r>
            <a:r>
              <a:rPr lang="en-US" sz="3500" dirty="0">
                <a:latin typeface="Garamond" panose="02020404030301010803" pitchFamily="18" charset="0"/>
                <a:cs typeface="Andalus" panose="02020603050405020304" pitchFamily="18" charset="-78"/>
              </a:rPr>
              <a:t>into what God had provided help or harm spiritual growth</a:t>
            </a:r>
            <a:r>
              <a:rPr lang="en-US" sz="3500" dirty="0" smtClean="0">
                <a:latin typeface="Garamond" panose="02020404030301010803" pitchFamily="18" charset="0"/>
                <a:cs typeface="Andalus" panose="02020603050405020304" pitchFamily="18" charset="-78"/>
              </a:rPr>
              <a:t>?</a:t>
            </a:r>
            <a:endParaRPr lang="en-US" sz="3500" dirty="0">
              <a:latin typeface="Garamond" panose="02020404030301010803" pitchFamily="18" charset="0"/>
              <a:cs typeface="Andalus" panose="02020603050405020304" pitchFamily="18" charset="-78"/>
            </a:endParaRPr>
          </a:p>
        </p:txBody>
      </p:sp>
    </p:spTree>
    <p:extLst>
      <p:ext uri="{BB962C8B-B14F-4D97-AF65-F5344CB8AC3E}">
        <p14:creationId xmlns:p14="http://schemas.microsoft.com/office/powerpoint/2010/main" val="23327205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19991" y="624563"/>
            <a:ext cx="10952018" cy="1169551"/>
          </a:xfrm>
          <a:prstGeom prst="rect">
            <a:avLst/>
          </a:prstGeom>
          <a:noFill/>
        </p:spPr>
        <p:txBody>
          <a:bodyPr wrap="square" rtlCol="0">
            <a:spAutoFit/>
          </a:bodyPr>
          <a:lstStyle/>
          <a:p>
            <a:pPr algn="ctr"/>
            <a:r>
              <a:rPr lang="en-US" sz="4500" dirty="0">
                <a:latin typeface="Gill Sans MT" panose="020B0502020104020203" pitchFamily="34" charset="0"/>
              </a:rPr>
              <a:t>The Essence of the New Testament </a:t>
            </a:r>
            <a:r>
              <a:rPr lang="en-US" sz="4500" dirty="0" smtClean="0">
                <a:latin typeface="Gill Sans MT" panose="020B0502020104020203" pitchFamily="34" charset="0"/>
              </a:rPr>
              <a:t>Church</a:t>
            </a:r>
          </a:p>
          <a:p>
            <a:pPr algn="ctr"/>
            <a:r>
              <a:rPr lang="en-US" sz="2500" b="1" dirty="0" smtClean="0">
                <a:solidFill>
                  <a:srgbClr val="FF5050"/>
                </a:solidFill>
                <a:latin typeface="Gill Sans MT" panose="020B0502020104020203" pitchFamily="34" charset="0"/>
              </a:rPr>
              <a:t>A BIBLICAL MODEL</a:t>
            </a:r>
            <a:endParaRPr lang="en-US" sz="2500" b="1" dirty="0">
              <a:solidFill>
                <a:srgbClr val="FF5050"/>
              </a:solidFill>
              <a:latin typeface="Gill Sans MT" panose="020B0502020104020203" pitchFamily="34" charset="0"/>
            </a:endParaRPr>
          </a:p>
        </p:txBody>
      </p:sp>
      <p:sp>
        <p:nvSpPr>
          <p:cNvPr id="4" name="TextBox 3"/>
          <p:cNvSpPr txBox="1"/>
          <p:nvPr/>
        </p:nvSpPr>
        <p:spPr>
          <a:xfrm>
            <a:off x="1121664" y="1994865"/>
            <a:ext cx="10168128" cy="4362733"/>
          </a:xfrm>
          <a:prstGeom prst="rect">
            <a:avLst/>
          </a:prstGeom>
          <a:noFill/>
        </p:spPr>
        <p:txBody>
          <a:bodyPr wrap="square" rtlCol="0">
            <a:spAutoFit/>
          </a:bodyPr>
          <a:lstStyle/>
          <a:p>
            <a:pPr>
              <a:spcAft>
                <a:spcPts val="1500"/>
              </a:spcAft>
              <a:buClr>
                <a:srgbClr val="FF5050"/>
              </a:buClr>
            </a:pPr>
            <a:r>
              <a:rPr lang="en-US" sz="3000" dirty="0" smtClean="0">
                <a:latin typeface="Garamond" panose="02020404030301010803" pitchFamily="18" charset="0"/>
                <a:cs typeface="Andalus" panose="02020603050405020304" pitchFamily="18" charset="-78"/>
              </a:rPr>
              <a:t>Everything necessary for executing a Biblical model of the New Testament church can be found in the New Testament:</a:t>
            </a:r>
          </a:p>
          <a:p>
            <a:pPr marL="974725" indent="-742950">
              <a:spcAft>
                <a:spcPts val="1500"/>
              </a:spcAft>
              <a:buClr>
                <a:srgbClr val="FF5050"/>
              </a:buClr>
              <a:buFont typeface="Wingdings 2" panose="05020102010507070707" pitchFamily="18" charset="2"/>
              <a:buChar char="±"/>
            </a:pPr>
            <a:r>
              <a:rPr lang="en-US" sz="3000" dirty="0" smtClean="0">
                <a:latin typeface="Gill Sans MT" panose="020B0502020104020203" pitchFamily="34" charset="0"/>
              </a:rPr>
              <a:t>Commands </a:t>
            </a:r>
            <a:r>
              <a:rPr lang="en-US" sz="3000" dirty="0">
                <a:latin typeface="Gill Sans MT" panose="020B0502020104020203" pitchFamily="34" charset="0"/>
              </a:rPr>
              <a:t>dictating how believers treat each </a:t>
            </a:r>
            <a:r>
              <a:rPr lang="en-US" sz="3000" dirty="0" smtClean="0">
                <a:latin typeface="Gill Sans MT" panose="020B0502020104020203" pitchFamily="34" charset="0"/>
              </a:rPr>
              <a:t>other, commands </a:t>
            </a:r>
            <a:r>
              <a:rPr lang="en-US" sz="3000" dirty="0">
                <a:latin typeface="Gill Sans MT" panose="020B0502020104020203" pitchFamily="34" charset="0"/>
              </a:rPr>
              <a:t>requiring leaders to model and </a:t>
            </a:r>
            <a:r>
              <a:rPr lang="en-US" sz="3000" dirty="0" smtClean="0">
                <a:latin typeface="Gill Sans MT" panose="020B0502020104020203" pitchFamily="34" charset="0"/>
              </a:rPr>
              <a:t>teach, and commands requiring believers to have leaders</a:t>
            </a:r>
            <a:endParaRPr lang="en-US" sz="3000" dirty="0">
              <a:latin typeface="Gill Sans MT" panose="020B0502020104020203" pitchFamily="34" charset="0"/>
            </a:endParaRPr>
          </a:p>
          <a:p>
            <a:pPr marL="974725" indent="-742950">
              <a:spcAft>
                <a:spcPts val="1500"/>
              </a:spcAft>
              <a:buClr>
                <a:srgbClr val="FF5050"/>
              </a:buClr>
              <a:buFont typeface="Wingdings 2" panose="05020102010507070707" pitchFamily="18" charset="2"/>
              <a:buChar char="±"/>
            </a:pPr>
            <a:r>
              <a:rPr lang="en-US" sz="3000" dirty="0">
                <a:latin typeface="Gill Sans MT" panose="020B0502020104020203" pitchFamily="34" charset="0"/>
              </a:rPr>
              <a:t>Special gift(s) </a:t>
            </a:r>
            <a:r>
              <a:rPr lang="en-US" sz="3000" dirty="0" smtClean="0">
                <a:latin typeface="Gill Sans MT" panose="020B0502020104020203" pitchFamily="34" charset="0"/>
              </a:rPr>
              <a:t>from </a:t>
            </a:r>
            <a:r>
              <a:rPr lang="en-US" sz="3000" dirty="0">
                <a:latin typeface="Gill Sans MT" panose="020B0502020104020203" pitchFamily="34" charset="0"/>
              </a:rPr>
              <a:t>the Holy Spirit for every believer enabling them to serve other </a:t>
            </a:r>
            <a:r>
              <a:rPr lang="en-US" sz="3000" dirty="0" smtClean="0">
                <a:latin typeface="Gill Sans MT" panose="020B0502020104020203" pitchFamily="34" charset="0"/>
              </a:rPr>
              <a:t>believers </a:t>
            </a:r>
            <a:endParaRPr lang="en-US" sz="3000" dirty="0">
              <a:latin typeface="Gill Sans MT" panose="020B0502020104020203" pitchFamily="34" charset="0"/>
            </a:endParaRPr>
          </a:p>
          <a:p>
            <a:pPr marL="974725" indent="-742950">
              <a:spcAft>
                <a:spcPts val="1500"/>
              </a:spcAft>
              <a:buClr>
                <a:srgbClr val="FF5050"/>
              </a:buClr>
              <a:buFont typeface="Wingdings 2" panose="05020102010507070707" pitchFamily="18" charset="2"/>
              <a:buChar char="±"/>
            </a:pPr>
            <a:r>
              <a:rPr lang="en-US" sz="3000" dirty="0" smtClean="0">
                <a:latin typeface="Gill Sans MT" panose="020B0502020104020203" pitchFamily="34" charset="0"/>
              </a:rPr>
              <a:t>A Holy Spirit-imbued worldview </a:t>
            </a:r>
            <a:endParaRPr lang="en-US" sz="3000" dirty="0">
              <a:latin typeface="Gill Sans MT" panose="020B0502020104020203" pitchFamily="34" charset="0"/>
            </a:endParaRPr>
          </a:p>
        </p:txBody>
      </p:sp>
    </p:spTree>
    <p:extLst>
      <p:ext uri="{BB962C8B-B14F-4D97-AF65-F5344CB8AC3E}">
        <p14:creationId xmlns:p14="http://schemas.microsoft.com/office/powerpoint/2010/main" val="28476038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19991" y="624563"/>
            <a:ext cx="10952018" cy="784830"/>
          </a:xfrm>
          <a:prstGeom prst="rect">
            <a:avLst/>
          </a:prstGeom>
          <a:noFill/>
        </p:spPr>
        <p:txBody>
          <a:bodyPr wrap="square" rtlCol="0">
            <a:spAutoFit/>
          </a:bodyPr>
          <a:lstStyle/>
          <a:p>
            <a:pPr algn="ctr"/>
            <a:r>
              <a:rPr lang="en-US" sz="4500" dirty="0">
                <a:latin typeface="Gill Sans MT" panose="020B0502020104020203" pitchFamily="34" charset="0"/>
              </a:rPr>
              <a:t>The New Testament vs. 21</a:t>
            </a:r>
            <a:r>
              <a:rPr lang="en-US" sz="4500" baseline="30000" dirty="0">
                <a:latin typeface="Gill Sans MT" panose="020B0502020104020203" pitchFamily="34" charset="0"/>
              </a:rPr>
              <a:t>st</a:t>
            </a:r>
            <a:r>
              <a:rPr lang="en-US" sz="4500" dirty="0">
                <a:latin typeface="Gill Sans MT" panose="020B0502020104020203" pitchFamily="34" charset="0"/>
              </a:rPr>
              <a:t>-Century Church</a:t>
            </a:r>
            <a:r>
              <a:rPr lang="en-US" sz="2500" dirty="0">
                <a:solidFill>
                  <a:srgbClr val="FF5050"/>
                </a:solidFill>
                <a:latin typeface="Gill Sans MT" panose="020B0502020104020203" pitchFamily="34" charset="0"/>
              </a:rPr>
              <a:t> </a:t>
            </a:r>
          </a:p>
        </p:txBody>
      </p:sp>
      <p:sp>
        <p:nvSpPr>
          <p:cNvPr id="10" name="TextBox 9"/>
          <p:cNvSpPr txBox="1"/>
          <p:nvPr/>
        </p:nvSpPr>
        <p:spPr>
          <a:xfrm>
            <a:off x="715380" y="1794114"/>
            <a:ext cx="10761241" cy="3731791"/>
          </a:xfrm>
          <a:prstGeom prst="rect">
            <a:avLst/>
          </a:prstGeom>
          <a:noFill/>
        </p:spPr>
        <p:txBody>
          <a:bodyPr wrap="square" rtlCol="0">
            <a:spAutoFit/>
          </a:bodyPr>
          <a:lstStyle/>
          <a:p>
            <a:pPr algn="ctr">
              <a:spcAft>
                <a:spcPts val="1500"/>
              </a:spcAft>
              <a:buClr>
                <a:srgbClr val="FF5050"/>
              </a:buClr>
            </a:pPr>
            <a:r>
              <a:rPr lang="en-US" sz="3000" b="1" dirty="0" smtClean="0">
                <a:solidFill>
                  <a:srgbClr val="FF5050"/>
                </a:solidFill>
                <a:latin typeface="Garamond" panose="02020404030301010803" pitchFamily="18" charset="0"/>
                <a:cs typeface="Andalus" panose="02020603050405020304" pitchFamily="18" charset="-78"/>
              </a:rPr>
              <a:t>Anything </a:t>
            </a:r>
            <a:r>
              <a:rPr lang="en-US" sz="3000" b="1" dirty="0">
                <a:solidFill>
                  <a:srgbClr val="FF5050"/>
                </a:solidFill>
                <a:latin typeface="Garamond" panose="02020404030301010803" pitchFamily="18" charset="0"/>
                <a:cs typeface="Andalus" panose="02020603050405020304" pitchFamily="18" charset="-78"/>
              </a:rPr>
              <a:t>the </a:t>
            </a:r>
            <a:r>
              <a:rPr lang="en-US" sz="3000" b="1" dirty="0" smtClean="0">
                <a:solidFill>
                  <a:srgbClr val="FF5050"/>
                </a:solidFill>
                <a:latin typeface="Garamond" panose="02020404030301010803" pitchFamily="18" charset="0"/>
                <a:cs typeface="Andalus" panose="02020603050405020304" pitchFamily="18" charset="-78"/>
              </a:rPr>
              <a:t>organization adds </a:t>
            </a:r>
            <a:r>
              <a:rPr lang="en-US" sz="3000" b="1" dirty="0">
                <a:solidFill>
                  <a:srgbClr val="FF5050"/>
                </a:solidFill>
                <a:latin typeface="Garamond" panose="02020404030301010803" pitchFamily="18" charset="0"/>
                <a:cs typeface="Andalus" panose="02020603050405020304" pitchFamily="18" charset="-78"/>
              </a:rPr>
              <a:t>is at best unnecessary, </a:t>
            </a:r>
            <a:r>
              <a:rPr lang="en-US" sz="3000" b="1" dirty="0" smtClean="0">
                <a:solidFill>
                  <a:srgbClr val="FF5050"/>
                </a:solidFill>
                <a:latin typeface="Garamond" panose="02020404030301010803" pitchFamily="18" charset="0"/>
                <a:cs typeface="Andalus" panose="02020603050405020304" pitchFamily="18" charset="-78"/>
              </a:rPr>
              <a:t>including: </a:t>
            </a:r>
            <a:endParaRPr lang="en-US" sz="3000" b="1" dirty="0">
              <a:solidFill>
                <a:srgbClr val="FF5050"/>
              </a:solidFill>
              <a:latin typeface="Garamond" panose="02020404030301010803" pitchFamily="18" charset="0"/>
              <a:cs typeface="Andalus" panose="02020603050405020304" pitchFamily="18" charset="-78"/>
            </a:endParaRPr>
          </a:p>
          <a:p>
            <a:pPr marL="974725" indent="-682625">
              <a:spcAft>
                <a:spcPts val="400"/>
              </a:spcAft>
              <a:buClr>
                <a:srgbClr val="FF5050"/>
              </a:buClr>
              <a:buSzPct val="100000"/>
              <a:buFont typeface="Wingdings 2" panose="05020102010507070707" pitchFamily="18" charset="2"/>
              <a:buChar char="±"/>
            </a:pPr>
            <a:r>
              <a:rPr lang="en-US" sz="3000" dirty="0">
                <a:latin typeface="Gill Sans MT" panose="020B0502020104020203" pitchFamily="34" charset="0"/>
              </a:rPr>
              <a:t>An authority structure to accomplish organizational </a:t>
            </a:r>
            <a:r>
              <a:rPr lang="en-US" sz="3000" dirty="0" smtClean="0">
                <a:latin typeface="Gill Sans MT" panose="020B0502020104020203" pitchFamily="34" charset="0"/>
              </a:rPr>
              <a:t>goals.</a:t>
            </a:r>
            <a:endParaRPr lang="en-US" sz="3000" dirty="0">
              <a:latin typeface="Gill Sans MT" panose="020B0502020104020203" pitchFamily="34" charset="0"/>
            </a:endParaRPr>
          </a:p>
          <a:p>
            <a:pPr marL="974725" indent="-682625">
              <a:spcAft>
                <a:spcPts val="400"/>
              </a:spcAft>
              <a:buClr>
                <a:srgbClr val="FF5050"/>
              </a:buClr>
              <a:buSzPct val="100000"/>
              <a:buFont typeface="Wingdings 2" panose="05020102010507070707" pitchFamily="18" charset="2"/>
              <a:buChar char="±"/>
            </a:pPr>
            <a:r>
              <a:rPr lang="en-US" sz="3000" dirty="0" smtClean="0">
                <a:latin typeface="Gill Sans MT" panose="020B0502020104020203" pitchFamily="34" charset="0"/>
              </a:rPr>
              <a:t>A chain of command to coercively </a:t>
            </a:r>
            <a:r>
              <a:rPr lang="en-US" sz="3000" dirty="0">
                <a:latin typeface="Gill Sans MT" panose="020B0502020104020203" pitchFamily="34" charset="0"/>
              </a:rPr>
              <a:t>create, measure and </a:t>
            </a:r>
            <a:r>
              <a:rPr lang="en-US" sz="3000" dirty="0" smtClean="0">
                <a:latin typeface="Gill Sans MT" panose="020B0502020104020203" pitchFamily="34" charset="0"/>
              </a:rPr>
              <a:t>control, </a:t>
            </a:r>
            <a:r>
              <a:rPr lang="en-US" sz="3200" dirty="0" smtClean="0"/>
              <a:t>including </a:t>
            </a:r>
            <a:r>
              <a:rPr lang="en-US" sz="3200" dirty="0"/>
              <a:t>rules with punitive consequences for those who fail to </a:t>
            </a:r>
            <a:r>
              <a:rPr lang="en-US" sz="3200" dirty="0" smtClean="0"/>
              <a:t>comply.</a:t>
            </a:r>
            <a:endParaRPr lang="en-US" sz="3000" dirty="0">
              <a:latin typeface="Gill Sans MT" panose="020B0502020104020203" pitchFamily="34" charset="0"/>
            </a:endParaRPr>
          </a:p>
          <a:p>
            <a:pPr marL="974725" indent="-682625">
              <a:spcAft>
                <a:spcPts val="400"/>
              </a:spcAft>
              <a:buClr>
                <a:srgbClr val="FF5050"/>
              </a:buClr>
              <a:buSzPct val="100000"/>
              <a:buFont typeface="Wingdings 2" panose="05020102010507070707" pitchFamily="18" charset="2"/>
              <a:buChar char="±"/>
            </a:pPr>
            <a:r>
              <a:rPr lang="en-US" sz="3000" dirty="0">
                <a:latin typeface="Gill Sans MT" panose="020B0502020104020203" pitchFamily="34" charset="0"/>
              </a:rPr>
              <a:t>Clearly defined </a:t>
            </a:r>
            <a:r>
              <a:rPr lang="en-US" sz="3000" dirty="0" smtClean="0">
                <a:latin typeface="Gill Sans MT" panose="020B0502020104020203" pitchFamily="34" charset="0"/>
              </a:rPr>
              <a:t>membership.</a:t>
            </a:r>
            <a:endParaRPr lang="en-US" sz="3000" dirty="0">
              <a:latin typeface="Gill Sans MT" panose="020B0502020104020203" pitchFamily="34" charset="0"/>
            </a:endParaRPr>
          </a:p>
          <a:p>
            <a:pPr marL="974725" indent="-682625">
              <a:spcAft>
                <a:spcPts val="400"/>
              </a:spcAft>
              <a:buClr>
                <a:srgbClr val="FF5050"/>
              </a:buClr>
              <a:buSzPct val="100000"/>
              <a:buFont typeface="Wingdings 2" panose="05020102010507070707" pitchFamily="18" charset="2"/>
              <a:buChar char="±"/>
            </a:pPr>
            <a:r>
              <a:rPr lang="en-US" sz="3000" dirty="0">
                <a:latin typeface="Gill Sans MT" panose="020B0502020104020203" pitchFamily="34" charset="0"/>
              </a:rPr>
              <a:t>Ownership of </a:t>
            </a:r>
            <a:r>
              <a:rPr lang="en-US" sz="3000" dirty="0" smtClean="0">
                <a:latin typeface="Gill Sans MT" panose="020B0502020104020203" pitchFamily="34" charset="0"/>
              </a:rPr>
              <a:t>assets.</a:t>
            </a:r>
            <a:endParaRPr lang="en-US" sz="3000" dirty="0">
              <a:latin typeface="Gill Sans MT" panose="020B0502020104020203" pitchFamily="34" charset="0"/>
            </a:endParaRPr>
          </a:p>
        </p:txBody>
      </p:sp>
    </p:spTree>
    <p:extLst>
      <p:ext uri="{BB962C8B-B14F-4D97-AF65-F5344CB8AC3E}">
        <p14:creationId xmlns:p14="http://schemas.microsoft.com/office/powerpoint/2010/main" val="40499004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9991" y="624563"/>
            <a:ext cx="10952018" cy="1169551"/>
          </a:xfrm>
          <a:prstGeom prst="rect">
            <a:avLst/>
          </a:prstGeom>
          <a:noFill/>
        </p:spPr>
        <p:txBody>
          <a:bodyPr wrap="square" rtlCol="0">
            <a:spAutoFit/>
          </a:bodyPr>
          <a:lstStyle/>
          <a:p>
            <a:pPr algn="ctr"/>
            <a:r>
              <a:rPr lang="en-US" sz="4800" dirty="0" smtClean="0"/>
              <a:t>Important Biblical Worldview Components </a:t>
            </a:r>
            <a:r>
              <a:rPr lang="en-US" sz="2200" b="1" cap="small" dirty="0" smtClean="0">
                <a:solidFill>
                  <a:srgbClr val="FF5050"/>
                </a:solidFill>
                <a:latin typeface="Gill Sans MT" panose="020B0502020104020203" pitchFamily="34" charset="0"/>
              </a:rPr>
              <a:t>addressing motivation and how we are to relate to each other</a:t>
            </a:r>
            <a:endParaRPr lang="en-US" sz="2200" b="1" cap="small" dirty="0">
              <a:solidFill>
                <a:srgbClr val="FF5050"/>
              </a:solidFill>
              <a:latin typeface="Gill Sans MT" panose="020B0502020104020203"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701748866"/>
              </p:ext>
            </p:extLst>
          </p:nvPr>
        </p:nvGraphicFramePr>
        <p:xfrm>
          <a:off x="891148" y="1978689"/>
          <a:ext cx="10409705" cy="4401089"/>
        </p:xfrm>
        <a:graphic>
          <a:graphicData uri="http://schemas.openxmlformats.org/drawingml/2006/table">
            <a:tbl>
              <a:tblPr firstRow="1" bandRow="1">
                <a:tableStyleId>{5C22544A-7EE6-4342-B048-85BDC9FD1C3A}</a:tableStyleId>
              </a:tblPr>
              <a:tblGrid>
                <a:gridCol w="3495041"/>
                <a:gridCol w="6914664"/>
              </a:tblGrid>
              <a:tr h="10686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Gill Sans MT" panose="020B0502020104020203" pitchFamily="34" charset="0"/>
                        </a:rPr>
                        <a:t>Every believer has a </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FF5050"/>
                          </a:solidFill>
                          <a:latin typeface="Gill Sans MT" panose="020B0502020104020203" pitchFamily="34" charset="0"/>
                        </a:rPr>
                        <a:t>UNIQUE, GOD-GIVEN PURPOSE</a:t>
                      </a:r>
                    </a:p>
                  </a:txBody>
                  <a:tcPr>
                    <a:noFill/>
                  </a:tcPr>
                </a:tc>
                <a:tc>
                  <a:txBody>
                    <a:bodyPr/>
                    <a:lstStyle/>
                    <a:p>
                      <a:r>
                        <a:rPr lang="en-US" sz="1700" b="0" dirty="0" smtClean="0">
                          <a:solidFill>
                            <a:schemeClr val="tx1"/>
                          </a:solidFill>
                          <a:latin typeface="Garamond" panose="02020404030301010803" pitchFamily="18" charset="0"/>
                          <a:cs typeface="Andalus" panose="02020603050405020304" pitchFamily="18" charset="-78"/>
                        </a:rPr>
                        <a:t>Eph. 2:10 “For we are His workmanship, created in Christ Jesus for good works, which God prepared beforehand so that we would walk in them.”</a:t>
                      </a:r>
                    </a:p>
                    <a:p>
                      <a:endParaRPr lang="en-US" sz="1200" b="0" dirty="0" smtClean="0">
                        <a:solidFill>
                          <a:schemeClr val="tx1"/>
                        </a:solidFill>
                        <a:latin typeface="Garamond" panose="02020404030301010803" pitchFamily="18" charset="0"/>
                        <a:cs typeface="Andalus" panose="02020603050405020304" pitchFamily="18" charset="-78"/>
                      </a:endParaRPr>
                    </a:p>
                  </a:txBody>
                  <a:tcPr>
                    <a:noFill/>
                  </a:tcPr>
                </a:tc>
              </a:tr>
              <a:tr h="10686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rgbClr val="FF5050"/>
                          </a:solidFill>
                          <a:latin typeface="Gill Sans MT" panose="020B0502020104020203" pitchFamily="34" charset="0"/>
                          <a:ea typeface="+mn-ea"/>
                          <a:cs typeface="+mn-cs"/>
                        </a:rPr>
                        <a:t>ACCOUNTABILITY</a:t>
                      </a:r>
                      <a:r>
                        <a:rPr lang="en-US" sz="1800" b="1" kern="1200" dirty="0" smtClean="0">
                          <a:solidFill>
                            <a:schemeClr val="tx1"/>
                          </a:solidFill>
                          <a:latin typeface="Gill Sans MT" panose="020B0502020104020203" pitchFamily="34" charset="0"/>
                          <a:ea typeface="+mn-ea"/>
                          <a:cs typeface="+mn-cs"/>
                        </a:rPr>
                        <a:t> on Judgment Day will be </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Gill Sans MT" panose="020B0502020104020203" pitchFamily="34" charset="0"/>
                          <a:ea typeface="+mn-ea"/>
                          <a:cs typeface="+mn-cs"/>
                        </a:rPr>
                        <a:t>individual</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b="0" kern="1200" dirty="0" smtClean="0">
                          <a:solidFill>
                            <a:schemeClr val="tx1"/>
                          </a:solidFill>
                          <a:latin typeface="Garamond" panose="02020404030301010803" pitchFamily="18" charset="0"/>
                          <a:ea typeface="+mn-ea"/>
                          <a:cs typeface="Andalus" panose="02020603050405020304" pitchFamily="18" charset="-78"/>
                        </a:rPr>
                        <a:t>2 Cor. 5:10 “For we must all appear before the judgment seat of Christ, so that each one may be recompensed for his deeds in the body, according to what he has done, whether good or bad.”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Garamond" panose="02020404030301010803" pitchFamily="18" charset="0"/>
                        <a:ea typeface="+mn-ea"/>
                        <a:cs typeface="Andalus" panose="02020603050405020304" pitchFamily="18" charset="-78"/>
                      </a:endParaRPr>
                    </a:p>
                  </a:txBody>
                  <a:tcPr>
                    <a:noFill/>
                  </a:tcPr>
                </a:tc>
              </a:tr>
              <a:tr h="13358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Gill Sans MT" panose="020B0502020104020203" pitchFamily="34" charset="0"/>
                          <a:ea typeface="+mn-ea"/>
                          <a:cs typeface="+mn-cs"/>
                        </a:rPr>
                        <a:t>No one knows better than</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Gill Sans MT" panose="020B0502020104020203" pitchFamily="34" charset="0"/>
                          <a:ea typeface="+mn-ea"/>
                          <a:cs typeface="+mn-cs"/>
                        </a:rPr>
                        <a:t>the individual believer</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rgbClr val="FF5050"/>
                          </a:solidFill>
                          <a:latin typeface="Gill Sans MT" panose="020B0502020104020203" pitchFamily="34" charset="0"/>
                          <a:ea typeface="+mn-ea"/>
                          <a:cs typeface="+mn-cs"/>
                        </a:rPr>
                        <a:t>GOD’S WILL </a:t>
                      </a:r>
                      <a:r>
                        <a:rPr lang="en-US" sz="1800" b="1" kern="1200" dirty="0" smtClean="0">
                          <a:solidFill>
                            <a:schemeClr val="tx1"/>
                          </a:solidFill>
                          <a:latin typeface="Gill Sans MT" panose="020B0502020104020203" pitchFamily="34" charset="0"/>
                          <a:ea typeface="+mn-ea"/>
                          <a:cs typeface="+mn-cs"/>
                        </a:rPr>
                        <a:t>for his life</a:t>
                      </a:r>
                    </a:p>
                  </a:txBody>
                  <a:tcPr>
                    <a:noFill/>
                  </a:tcPr>
                </a:tc>
                <a:tc>
                  <a:txBody>
                    <a:bodyPr/>
                    <a:lstStyle/>
                    <a:p>
                      <a:r>
                        <a:rPr lang="en-US" sz="1700" dirty="0" smtClean="0">
                          <a:solidFill>
                            <a:schemeClr val="tx1"/>
                          </a:solidFill>
                          <a:latin typeface="Garamond" panose="02020404030301010803" pitchFamily="18" charset="0"/>
                          <a:cs typeface="Andalus" panose="02020603050405020304" pitchFamily="18" charset="-78"/>
                        </a:rPr>
                        <a:t>Col. 1:11-12  “…we have not stopped praying for you and asking God to </a:t>
                      </a:r>
                      <a:r>
                        <a:rPr lang="en-US" sz="1700" b="1" dirty="0" smtClean="0">
                          <a:solidFill>
                            <a:srgbClr val="FF0000"/>
                          </a:solidFill>
                          <a:latin typeface="Garamond" panose="02020404030301010803" pitchFamily="18" charset="0"/>
                          <a:cs typeface="Andalus" panose="02020603050405020304" pitchFamily="18" charset="-78"/>
                        </a:rPr>
                        <a:t>fill</a:t>
                      </a:r>
                      <a:r>
                        <a:rPr lang="en-US" sz="1700" b="1" dirty="0" smtClean="0">
                          <a:solidFill>
                            <a:schemeClr val="tx1"/>
                          </a:solidFill>
                          <a:latin typeface="Garamond" panose="02020404030301010803" pitchFamily="18" charset="0"/>
                          <a:cs typeface="Andalus" panose="02020603050405020304" pitchFamily="18" charset="-78"/>
                        </a:rPr>
                        <a:t> </a:t>
                      </a:r>
                      <a:r>
                        <a:rPr lang="en-US" sz="1700" b="1" dirty="0" smtClean="0">
                          <a:solidFill>
                            <a:srgbClr val="FF5050"/>
                          </a:solidFill>
                          <a:latin typeface="Garamond" panose="02020404030301010803" pitchFamily="18" charset="0"/>
                          <a:cs typeface="Andalus" panose="02020603050405020304" pitchFamily="18" charset="-78"/>
                        </a:rPr>
                        <a:t>you</a:t>
                      </a:r>
                      <a:r>
                        <a:rPr lang="en-US" sz="1700" dirty="0" smtClean="0">
                          <a:solidFill>
                            <a:schemeClr val="tx1"/>
                          </a:solidFill>
                          <a:latin typeface="Garamond" panose="02020404030301010803" pitchFamily="18" charset="0"/>
                          <a:cs typeface="Andalus" panose="02020603050405020304" pitchFamily="18" charset="-78"/>
                        </a:rPr>
                        <a:t> with the knowledge of his will through all spiritual wisdom and understanding. And we pray this in order that you may live a life worthy of the </a:t>
                      </a:r>
                      <a:r>
                        <a:rPr lang="en-US" sz="1700" b="0" kern="1200" dirty="0" smtClean="0">
                          <a:solidFill>
                            <a:schemeClr val="tx1"/>
                          </a:solidFill>
                          <a:latin typeface="Garamond" panose="02020404030301010803" pitchFamily="18" charset="0"/>
                          <a:ea typeface="+mn-ea"/>
                          <a:cs typeface="Andalus" panose="02020603050405020304" pitchFamily="18" charset="-78"/>
                        </a:rPr>
                        <a:t>Lord and may please him in every way…”</a:t>
                      </a:r>
                    </a:p>
                    <a:p>
                      <a:endParaRPr lang="en-US" sz="1200" dirty="0">
                        <a:solidFill>
                          <a:schemeClr val="tx1"/>
                        </a:solidFill>
                        <a:latin typeface="Garamond" panose="02020404030301010803" pitchFamily="18" charset="0"/>
                        <a:cs typeface="Andalus" panose="02020603050405020304" pitchFamily="18" charset="-78"/>
                      </a:endParaRPr>
                    </a:p>
                  </a:txBody>
                  <a:tcPr>
                    <a:noFill/>
                  </a:tcPr>
                </a:tc>
              </a:tr>
              <a:tr h="9279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Gill Sans MT" panose="020B0502020104020203" pitchFamily="34" charset="0"/>
                          <a:ea typeface="+mn-ea"/>
                          <a:cs typeface="+mn-cs"/>
                        </a:rPr>
                        <a:t>The only New Testament basis for one believer relating</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Gill Sans MT" panose="020B0502020104020203" pitchFamily="34" charset="0"/>
                          <a:ea typeface="+mn-ea"/>
                          <a:cs typeface="+mn-cs"/>
                        </a:rPr>
                        <a:t>to another is as a </a:t>
                      </a:r>
                      <a:r>
                        <a:rPr lang="en-US" sz="1800" b="1" kern="1200" dirty="0" smtClean="0">
                          <a:solidFill>
                            <a:srgbClr val="FF5050"/>
                          </a:solidFill>
                          <a:latin typeface="Gill Sans MT" panose="020B0502020104020203" pitchFamily="34" charset="0"/>
                          <a:ea typeface="+mn-ea"/>
                          <a:cs typeface="+mn-cs"/>
                        </a:rPr>
                        <a:t>SERVANT</a:t>
                      </a:r>
                      <a:endParaRPr lang="en-US" sz="1800" b="1" kern="1200" dirty="0" smtClean="0">
                        <a:solidFill>
                          <a:schemeClr val="tx1"/>
                        </a:solidFill>
                        <a:latin typeface="Gill Sans MT" panose="020B0502020104020203" pitchFamily="34" charset="0"/>
                        <a:ea typeface="+mn-ea"/>
                        <a:cs typeface="+mn-cs"/>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kern="1200" dirty="0" smtClean="0">
                          <a:solidFill>
                            <a:schemeClr val="tx1"/>
                          </a:solidFill>
                          <a:latin typeface="Garamond" panose="02020404030301010803" pitchFamily="18" charset="0"/>
                          <a:ea typeface="+mn-ea"/>
                          <a:cs typeface="Andalus" panose="02020603050405020304" pitchFamily="18" charset="-78"/>
                        </a:rPr>
                        <a:t>Phil. 2:3-4 “Do nothing from selfishness or empty conceit, but with humility of mind regard one another as more important than yourselves; do not look out for your own personal interests, but for the interests of others.”</a:t>
                      </a:r>
                    </a:p>
                  </a:txBody>
                  <a:tcPr>
                    <a:noFill/>
                  </a:tcPr>
                </a:tc>
              </a:tr>
            </a:tbl>
          </a:graphicData>
        </a:graphic>
      </p:graphicFrame>
    </p:spTree>
    <p:extLst>
      <p:ext uri="{BB962C8B-B14F-4D97-AF65-F5344CB8AC3E}">
        <p14:creationId xmlns:p14="http://schemas.microsoft.com/office/powerpoint/2010/main" val="40227162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9991" y="624563"/>
            <a:ext cx="10952018" cy="784830"/>
          </a:xfrm>
          <a:prstGeom prst="rect">
            <a:avLst/>
          </a:prstGeom>
          <a:noFill/>
        </p:spPr>
        <p:txBody>
          <a:bodyPr wrap="square" rtlCol="0">
            <a:spAutoFit/>
          </a:bodyPr>
          <a:lstStyle/>
          <a:p>
            <a:pPr algn="ctr"/>
            <a:r>
              <a:rPr lang="en-US" sz="4500" dirty="0" smtClean="0">
                <a:latin typeface="Gill Sans MT" panose="020B0502020104020203" pitchFamily="34" charset="0"/>
              </a:rPr>
              <a:t>The New </a:t>
            </a:r>
            <a:r>
              <a:rPr lang="en-US" sz="4500" dirty="0">
                <a:latin typeface="Gill Sans MT" panose="020B0502020104020203" pitchFamily="34" charset="0"/>
              </a:rPr>
              <a:t>Testament vs. </a:t>
            </a:r>
            <a:r>
              <a:rPr lang="en-US" sz="4500" dirty="0" smtClean="0">
                <a:latin typeface="Gill Sans MT" panose="020B0502020104020203" pitchFamily="34" charset="0"/>
              </a:rPr>
              <a:t>21</a:t>
            </a:r>
            <a:r>
              <a:rPr lang="en-US" sz="4500" baseline="30000" dirty="0" smtClean="0">
                <a:latin typeface="Gill Sans MT" panose="020B0502020104020203" pitchFamily="34" charset="0"/>
              </a:rPr>
              <a:t>st</a:t>
            </a:r>
            <a:r>
              <a:rPr lang="en-US" sz="4500" dirty="0" smtClean="0">
                <a:latin typeface="Gill Sans MT" panose="020B0502020104020203" pitchFamily="34" charset="0"/>
              </a:rPr>
              <a:t>-Century Church</a:t>
            </a:r>
            <a:r>
              <a:rPr lang="en-US" sz="2500" dirty="0" smtClean="0">
                <a:solidFill>
                  <a:srgbClr val="FF5050"/>
                </a:solidFill>
                <a:latin typeface="Gill Sans MT" panose="020B0502020104020203" pitchFamily="34" charset="0"/>
              </a:rPr>
              <a:t> </a:t>
            </a:r>
            <a:endParaRPr lang="en-US" sz="2500" dirty="0">
              <a:solidFill>
                <a:srgbClr val="FF5050"/>
              </a:solidFill>
              <a:latin typeface="Gill Sans MT" panose="020B0502020104020203" pitchFamily="34" charset="0"/>
            </a:endParaRPr>
          </a:p>
        </p:txBody>
      </p:sp>
      <p:sp>
        <p:nvSpPr>
          <p:cNvPr id="3" name="Oval 2"/>
          <p:cNvSpPr/>
          <p:nvPr/>
        </p:nvSpPr>
        <p:spPr>
          <a:xfrm>
            <a:off x="963168" y="1719072"/>
            <a:ext cx="10314432" cy="435254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719835" y="2707047"/>
            <a:ext cx="8801099" cy="2811026"/>
          </a:xfrm>
          <a:prstGeom prst="rect">
            <a:avLst/>
          </a:prstGeom>
          <a:noFill/>
        </p:spPr>
        <p:txBody>
          <a:bodyPr wrap="square" rtlCol="0">
            <a:spAutoFit/>
          </a:bodyPr>
          <a:lstStyle/>
          <a:p>
            <a:pPr algn="ctr">
              <a:spcAft>
                <a:spcPts val="2000"/>
              </a:spcAft>
            </a:pPr>
            <a:r>
              <a:rPr lang="en-US" sz="4000" b="1" dirty="0" smtClean="0">
                <a:solidFill>
                  <a:srgbClr val="FF5050"/>
                </a:solidFill>
                <a:latin typeface="Gill Sans MT" panose="020B0502020104020203" pitchFamily="34" charset="0"/>
                <a:cs typeface="Andalus" panose="02020603050405020304" pitchFamily="18" charset="-78"/>
              </a:rPr>
              <a:t>WHAT I’M </a:t>
            </a:r>
            <a:r>
              <a:rPr lang="en-US" sz="4000" b="1" i="1" dirty="0" smtClean="0">
                <a:solidFill>
                  <a:srgbClr val="FF5050"/>
                </a:solidFill>
                <a:latin typeface="Gill Sans MT" panose="020B0502020104020203" pitchFamily="34" charset="0"/>
                <a:cs typeface="Andalus" panose="02020603050405020304" pitchFamily="18" charset="-78"/>
              </a:rPr>
              <a:t>NOT</a:t>
            </a:r>
            <a:r>
              <a:rPr lang="en-US" sz="4000" b="1" dirty="0" smtClean="0">
                <a:solidFill>
                  <a:srgbClr val="FF5050"/>
                </a:solidFill>
                <a:latin typeface="Gill Sans MT" panose="020B0502020104020203" pitchFamily="34" charset="0"/>
                <a:cs typeface="Andalus" panose="02020603050405020304" pitchFamily="18" charset="-78"/>
              </a:rPr>
              <a:t> SAYING: </a:t>
            </a:r>
          </a:p>
          <a:p>
            <a:pPr algn="ctr"/>
            <a:r>
              <a:rPr lang="en-US" sz="4000" dirty="0" smtClean="0">
                <a:latin typeface="Garamond" panose="02020404030301010803" pitchFamily="18" charset="0"/>
                <a:cs typeface="Andalus" panose="02020603050405020304" pitchFamily="18" charset="-78"/>
              </a:rPr>
              <a:t>“</a:t>
            </a:r>
            <a:r>
              <a:rPr lang="en-US" sz="4000" dirty="0">
                <a:latin typeface="Garamond" panose="02020404030301010803" pitchFamily="18" charset="0"/>
                <a:cs typeface="Andalus" panose="02020603050405020304" pitchFamily="18" charset="-78"/>
              </a:rPr>
              <a:t>Relationship development cannot take place in </a:t>
            </a:r>
            <a:r>
              <a:rPr lang="en-US" sz="4000" dirty="0" smtClean="0">
                <a:latin typeface="Garamond" panose="02020404030301010803" pitchFamily="18" charset="0"/>
                <a:cs typeface="Andalus" panose="02020603050405020304" pitchFamily="18" charset="-78"/>
              </a:rPr>
              <a:t>the 21</a:t>
            </a:r>
            <a:r>
              <a:rPr lang="en-US" sz="4000" baseline="30000" dirty="0" smtClean="0">
                <a:latin typeface="Garamond" panose="02020404030301010803" pitchFamily="18" charset="0"/>
                <a:cs typeface="Andalus" panose="02020603050405020304" pitchFamily="18" charset="-78"/>
              </a:rPr>
              <a:t>st</a:t>
            </a:r>
            <a:r>
              <a:rPr lang="en-US" sz="4000" dirty="0" smtClean="0">
                <a:latin typeface="Garamond" panose="02020404030301010803" pitchFamily="18" charset="0"/>
                <a:cs typeface="Andalus" panose="02020603050405020304" pitchFamily="18" charset="-78"/>
              </a:rPr>
              <a:t>-century church </a:t>
            </a:r>
            <a:r>
              <a:rPr lang="en-US" sz="4000" dirty="0">
                <a:latin typeface="Garamond" panose="02020404030301010803" pitchFamily="18" charset="0"/>
                <a:cs typeface="Andalus" panose="02020603050405020304" pitchFamily="18" charset="-78"/>
              </a:rPr>
              <a:t>organization.”</a:t>
            </a:r>
          </a:p>
        </p:txBody>
      </p:sp>
    </p:spTree>
    <p:extLst>
      <p:ext uri="{BB962C8B-B14F-4D97-AF65-F5344CB8AC3E}">
        <p14:creationId xmlns:p14="http://schemas.microsoft.com/office/powerpoint/2010/main" val="26646791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19991" y="624563"/>
            <a:ext cx="10952018" cy="784830"/>
          </a:xfrm>
          <a:prstGeom prst="rect">
            <a:avLst/>
          </a:prstGeom>
          <a:noFill/>
        </p:spPr>
        <p:txBody>
          <a:bodyPr wrap="square" rtlCol="0">
            <a:spAutoFit/>
          </a:bodyPr>
          <a:lstStyle/>
          <a:p>
            <a:pPr algn="ctr"/>
            <a:r>
              <a:rPr lang="en-US" sz="4500" dirty="0">
                <a:latin typeface="Gill Sans MT" panose="020B0502020104020203" pitchFamily="34" charset="0"/>
              </a:rPr>
              <a:t>The New Testament vs. 21</a:t>
            </a:r>
            <a:r>
              <a:rPr lang="en-US" sz="4500" baseline="30000" dirty="0">
                <a:latin typeface="Gill Sans MT" panose="020B0502020104020203" pitchFamily="34" charset="0"/>
              </a:rPr>
              <a:t>st</a:t>
            </a:r>
            <a:r>
              <a:rPr lang="en-US" sz="4500" dirty="0">
                <a:latin typeface="Gill Sans MT" panose="020B0502020104020203" pitchFamily="34" charset="0"/>
              </a:rPr>
              <a:t>-Century </a:t>
            </a:r>
            <a:r>
              <a:rPr lang="en-US" sz="4500" dirty="0" smtClean="0">
                <a:latin typeface="Gill Sans MT" panose="020B0502020104020203" pitchFamily="34" charset="0"/>
              </a:rPr>
              <a:t>Church</a:t>
            </a:r>
            <a:endParaRPr lang="en-US" sz="2500" dirty="0">
              <a:solidFill>
                <a:srgbClr val="FF5050"/>
              </a:solidFill>
              <a:latin typeface="Gill Sans MT" panose="020B0502020104020203" pitchFamily="34" charset="0"/>
            </a:endParaRPr>
          </a:p>
        </p:txBody>
      </p:sp>
      <p:sp>
        <p:nvSpPr>
          <p:cNvPr id="2" name="TextBox 1"/>
          <p:cNvSpPr txBox="1"/>
          <p:nvPr/>
        </p:nvSpPr>
        <p:spPr>
          <a:xfrm>
            <a:off x="923718" y="1635816"/>
            <a:ext cx="10344565" cy="1554272"/>
          </a:xfrm>
          <a:prstGeom prst="rect">
            <a:avLst/>
          </a:prstGeom>
          <a:noFill/>
        </p:spPr>
        <p:txBody>
          <a:bodyPr wrap="square" rtlCol="0">
            <a:spAutoFit/>
          </a:bodyPr>
          <a:lstStyle/>
          <a:p>
            <a:pPr algn="ctr"/>
            <a:r>
              <a:rPr lang="en-US" sz="3000" b="1" dirty="0" smtClean="0">
                <a:solidFill>
                  <a:srgbClr val="FF5050"/>
                </a:solidFill>
                <a:latin typeface="Garamond" panose="02020404030301010803" pitchFamily="18" charset="0"/>
                <a:cs typeface="Andalus" panose="02020603050405020304" pitchFamily="18" charset="-78"/>
              </a:rPr>
              <a:t>The 21</a:t>
            </a:r>
            <a:r>
              <a:rPr lang="en-US" sz="3000" b="1" baseline="30000" dirty="0" smtClean="0">
                <a:solidFill>
                  <a:srgbClr val="FF5050"/>
                </a:solidFill>
                <a:latin typeface="Garamond" panose="02020404030301010803" pitchFamily="18" charset="0"/>
                <a:cs typeface="Andalus" panose="02020603050405020304" pitchFamily="18" charset="-78"/>
              </a:rPr>
              <a:t>st</a:t>
            </a:r>
            <a:r>
              <a:rPr lang="en-US" sz="3000" b="1" dirty="0">
                <a:solidFill>
                  <a:srgbClr val="FF5050"/>
                </a:solidFill>
                <a:latin typeface="Garamond" panose="02020404030301010803" pitchFamily="18" charset="0"/>
                <a:cs typeface="Andalus" panose="02020603050405020304" pitchFamily="18" charset="-78"/>
              </a:rPr>
              <a:t>-</a:t>
            </a:r>
            <a:r>
              <a:rPr lang="en-US" sz="3000" b="1" dirty="0" smtClean="0">
                <a:solidFill>
                  <a:srgbClr val="FF5050"/>
                </a:solidFill>
                <a:latin typeface="Garamond" panose="02020404030301010803" pitchFamily="18" charset="0"/>
                <a:cs typeface="Andalus" panose="02020603050405020304" pitchFamily="18" charset="-78"/>
              </a:rPr>
              <a:t>century church organization is an inhospitable environment in which to live out the New Testament church. </a:t>
            </a:r>
            <a:r>
              <a:rPr lang="en-US" sz="3500" b="1" i="1" dirty="0" smtClean="0">
                <a:solidFill>
                  <a:srgbClr val="FF5050"/>
                </a:solidFill>
                <a:latin typeface="Gill Sans MT" panose="020B0502020104020203" pitchFamily="34" charset="0"/>
                <a:cs typeface="Andalus" panose="02020603050405020304" pitchFamily="18" charset="-78"/>
              </a:rPr>
              <a:t>WHY?</a:t>
            </a:r>
            <a:endParaRPr lang="en-US" sz="3500" b="1" i="1" dirty="0">
              <a:solidFill>
                <a:srgbClr val="FF5050"/>
              </a:solidFill>
              <a:latin typeface="Gill Sans MT" panose="020B0502020104020203" pitchFamily="34" charset="0"/>
              <a:cs typeface="Andalus" panose="02020603050405020304" pitchFamily="18" charset="-78"/>
            </a:endParaRPr>
          </a:p>
        </p:txBody>
      </p:sp>
      <p:sp>
        <p:nvSpPr>
          <p:cNvPr id="3" name="TextBox 2"/>
          <p:cNvSpPr txBox="1"/>
          <p:nvPr/>
        </p:nvSpPr>
        <p:spPr>
          <a:xfrm>
            <a:off x="1408351" y="3257282"/>
            <a:ext cx="9735138" cy="3067506"/>
          </a:xfrm>
          <a:prstGeom prst="rect">
            <a:avLst/>
          </a:prstGeom>
          <a:noFill/>
        </p:spPr>
        <p:txBody>
          <a:bodyPr wrap="square" rtlCol="0">
            <a:spAutoFit/>
          </a:bodyPr>
          <a:lstStyle/>
          <a:p>
            <a:pPr marL="682625" indent="-682625">
              <a:spcAft>
                <a:spcPts val="400"/>
              </a:spcAft>
              <a:buClr>
                <a:srgbClr val="FF5050"/>
              </a:buClr>
              <a:buSzPct val="100000"/>
              <a:buFont typeface="Wingdings 2" panose="05020102010507070707" pitchFamily="18" charset="2"/>
              <a:buChar char="±"/>
            </a:pPr>
            <a:r>
              <a:rPr lang="en-US" sz="3000" dirty="0">
                <a:latin typeface="Gill Sans MT" panose="020B0502020104020203" pitchFamily="34" charset="0"/>
              </a:rPr>
              <a:t>Pursuit of organizational goals </a:t>
            </a:r>
            <a:r>
              <a:rPr lang="en-US" sz="3000" dirty="0" smtClean="0">
                <a:latin typeface="Gill Sans MT" panose="020B0502020104020203" pitchFamily="34" charset="0"/>
              </a:rPr>
              <a:t>trumps </a:t>
            </a:r>
            <a:r>
              <a:rPr lang="en-US" sz="3000" dirty="0">
                <a:latin typeface="Gill Sans MT" panose="020B0502020104020203" pitchFamily="34" charset="0"/>
              </a:rPr>
              <a:t>the individual’s pursuit of what he believes is God’s will for his life</a:t>
            </a:r>
          </a:p>
          <a:p>
            <a:pPr marL="682625" indent="-682625">
              <a:spcAft>
                <a:spcPts val="400"/>
              </a:spcAft>
              <a:buClr>
                <a:srgbClr val="FF5050"/>
              </a:buClr>
              <a:buSzPct val="100000"/>
              <a:buFont typeface="Wingdings 2" panose="05020102010507070707" pitchFamily="18" charset="2"/>
              <a:buChar char="±"/>
            </a:pPr>
            <a:r>
              <a:rPr lang="en-US" sz="3000" dirty="0">
                <a:latin typeface="Gill Sans MT" panose="020B0502020104020203" pitchFamily="34" charset="0"/>
              </a:rPr>
              <a:t>Organizational efforts to </a:t>
            </a:r>
            <a:r>
              <a:rPr lang="en-US" sz="3000" dirty="0" smtClean="0">
                <a:latin typeface="Gill Sans MT" panose="020B0502020104020203" pitchFamily="34" charset="0"/>
              </a:rPr>
              <a:t>create </a:t>
            </a:r>
            <a:r>
              <a:rPr lang="en-US" sz="3000" smtClean="0">
                <a:latin typeface="Gill Sans MT" panose="020B0502020104020203" pitchFamily="34" charset="0"/>
              </a:rPr>
              <a:t>and measure, to control</a:t>
            </a:r>
            <a:endParaRPr lang="en-US" sz="3000" dirty="0">
              <a:latin typeface="Gill Sans MT" panose="020B0502020104020203" pitchFamily="34" charset="0"/>
            </a:endParaRPr>
          </a:p>
          <a:p>
            <a:pPr marL="682625" indent="-682625">
              <a:spcAft>
                <a:spcPts val="400"/>
              </a:spcAft>
              <a:buClr>
                <a:srgbClr val="FF5050"/>
              </a:buClr>
              <a:buSzPct val="100000"/>
              <a:buFont typeface="Wingdings 2" panose="05020102010507070707" pitchFamily="18" charset="2"/>
              <a:buChar char="±"/>
            </a:pPr>
            <a:r>
              <a:rPr lang="en-US" sz="3000" dirty="0">
                <a:latin typeface="Gill Sans MT" panose="020B0502020104020203" pitchFamily="34" charset="0"/>
              </a:rPr>
              <a:t>Organizational appetite for assets</a:t>
            </a:r>
          </a:p>
          <a:p>
            <a:pPr marL="682625" indent="-682625">
              <a:spcAft>
                <a:spcPts val="400"/>
              </a:spcAft>
              <a:buClr>
                <a:srgbClr val="FF5050"/>
              </a:buClr>
              <a:buSzPct val="100000"/>
              <a:buFont typeface="Wingdings 2" panose="05020102010507070707" pitchFamily="18" charset="2"/>
              <a:buChar char="±"/>
            </a:pPr>
            <a:r>
              <a:rPr lang="en-US" sz="3000" dirty="0">
                <a:latin typeface="Gill Sans MT" panose="020B0502020104020203" pitchFamily="34" charset="0"/>
              </a:rPr>
              <a:t>Organization leaders vs. the individual believer’s leader(s)</a:t>
            </a:r>
          </a:p>
          <a:p>
            <a:pPr marL="682625" indent="-682625">
              <a:spcAft>
                <a:spcPts val="400"/>
              </a:spcAft>
              <a:buClr>
                <a:srgbClr val="FF5050"/>
              </a:buClr>
              <a:buSzPct val="100000"/>
              <a:buFont typeface="Wingdings 2" panose="05020102010507070707" pitchFamily="18" charset="2"/>
              <a:buChar char="±"/>
            </a:pPr>
            <a:r>
              <a:rPr lang="en-US" sz="3000" dirty="0">
                <a:latin typeface="Gill Sans MT" panose="020B0502020104020203" pitchFamily="34" charset="0"/>
              </a:rPr>
              <a:t>‘Acquaintance-ship’ </a:t>
            </a:r>
            <a:r>
              <a:rPr lang="en-US" sz="3000" dirty="0" smtClean="0">
                <a:latin typeface="Gill Sans MT" panose="020B0502020104020203" pitchFamily="34" charset="0"/>
              </a:rPr>
              <a:t>vs. relationship</a:t>
            </a:r>
            <a:endParaRPr lang="en-US" sz="3000" dirty="0">
              <a:latin typeface="Gill Sans MT" panose="020B0502020104020203" pitchFamily="34" charset="0"/>
            </a:endParaRPr>
          </a:p>
        </p:txBody>
      </p:sp>
    </p:spTree>
    <p:extLst>
      <p:ext uri="{BB962C8B-B14F-4D97-AF65-F5344CB8AC3E}">
        <p14:creationId xmlns:p14="http://schemas.microsoft.com/office/powerpoint/2010/main" val="19103272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9991" y="624563"/>
            <a:ext cx="10952018" cy="784830"/>
          </a:xfrm>
          <a:prstGeom prst="rect">
            <a:avLst/>
          </a:prstGeom>
          <a:noFill/>
        </p:spPr>
        <p:txBody>
          <a:bodyPr wrap="square" rtlCol="0">
            <a:spAutoFit/>
          </a:bodyPr>
          <a:lstStyle/>
          <a:p>
            <a:pPr algn="ctr"/>
            <a:r>
              <a:rPr lang="en-US" sz="4500" dirty="0">
                <a:latin typeface="Gill Sans MT" panose="020B0502020104020203" pitchFamily="34" charset="0"/>
              </a:rPr>
              <a:t>The New Testament vs. 21</a:t>
            </a:r>
            <a:r>
              <a:rPr lang="en-US" sz="4500" baseline="30000" dirty="0">
                <a:latin typeface="Gill Sans MT" panose="020B0502020104020203" pitchFamily="34" charset="0"/>
              </a:rPr>
              <a:t>st</a:t>
            </a:r>
            <a:r>
              <a:rPr lang="en-US" sz="4500" dirty="0">
                <a:latin typeface="Gill Sans MT" panose="020B0502020104020203" pitchFamily="34" charset="0"/>
              </a:rPr>
              <a:t>-Century Church</a:t>
            </a:r>
            <a:r>
              <a:rPr lang="en-US" sz="2500" dirty="0">
                <a:solidFill>
                  <a:srgbClr val="FF5050"/>
                </a:solidFill>
                <a:latin typeface="Gill Sans MT" panose="020B0502020104020203" pitchFamily="34" charset="0"/>
              </a:rPr>
              <a:t> </a:t>
            </a:r>
          </a:p>
        </p:txBody>
      </p:sp>
      <p:sp>
        <p:nvSpPr>
          <p:cNvPr id="3" name="Oval 2"/>
          <p:cNvSpPr/>
          <p:nvPr/>
        </p:nvSpPr>
        <p:spPr>
          <a:xfrm>
            <a:off x="963168" y="1719072"/>
            <a:ext cx="10314432" cy="435254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176654" y="2219367"/>
            <a:ext cx="7887461" cy="3585597"/>
          </a:xfrm>
          <a:prstGeom prst="rect">
            <a:avLst/>
          </a:prstGeom>
          <a:noFill/>
        </p:spPr>
        <p:txBody>
          <a:bodyPr wrap="square" rtlCol="0">
            <a:spAutoFit/>
          </a:bodyPr>
          <a:lstStyle/>
          <a:p>
            <a:pPr algn="ctr">
              <a:spcAft>
                <a:spcPts val="2000"/>
              </a:spcAft>
            </a:pPr>
            <a:r>
              <a:rPr lang="en-US" sz="4000" b="1" dirty="0" smtClean="0">
                <a:solidFill>
                  <a:srgbClr val="FF5050"/>
                </a:solidFill>
                <a:latin typeface="Gill Sans MT" panose="020B0502020104020203" pitchFamily="34" charset="0"/>
                <a:cs typeface="Andalus" panose="02020603050405020304" pitchFamily="18" charset="-78"/>
              </a:rPr>
              <a:t>WHAT I </a:t>
            </a:r>
            <a:r>
              <a:rPr lang="en-US" sz="4000" b="1" i="1" dirty="0" smtClean="0">
                <a:solidFill>
                  <a:srgbClr val="FF5050"/>
                </a:solidFill>
                <a:latin typeface="Gill Sans MT" panose="020B0502020104020203" pitchFamily="34" charset="0"/>
                <a:cs typeface="Andalus" panose="02020603050405020304" pitchFamily="18" charset="-78"/>
              </a:rPr>
              <a:t>AM </a:t>
            </a:r>
            <a:r>
              <a:rPr lang="en-US" sz="4000" b="1" dirty="0" smtClean="0">
                <a:solidFill>
                  <a:srgbClr val="FF5050"/>
                </a:solidFill>
                <a:latin typeface="Gill Sans MT" panose="020B0502020104020203" pitchFamily="34" charset="0"/>
                <a:cs typeface="Andalus" panose="02020603050405020304" pitchFamily="18" charset="-78"/>
              </a:rPr>
              <a:t>SAYING: </a:t>
            </a:r>
          </a:p>
          <a:p>
            <a:pPr lvl="0" algn="ctr">
              <a:spcAft>
                <a:spcPts val="800"/>
              </a:spcAft>
              <a:buClr>
                <a:srgbClr val="FF5050"/>
              </a:buClr>
            </a:pPr>
            <a:r>
              <a:rPr lang="en-US" sz="2200" dirty="0" smtClean="0">
                <a:solidFill>
                  <a:prstClr val="black"/>
                </a:solidFill>
                <a:latin typeface="Gill Sans MT" panose="020B0502020104020203" pitchFamily="34" charset="0"/>
              </a:rPr>
              <a:t>THE NEW TESTAMENT CHURCH = THE </a:t>
            </a:r>
            <a:r>
              <a:rPr lang="en-US" sz="2200" b="1" dirty="0" smtClean="0">
                <a:solidFill>
                  <a:srgbClr val="FF5050"/>
                </a:solidFill>
                <a:latin typeface="Gill Sans MT" panose="020B0502020104020203" pitchFamily="34" charset="0"/>
              </a:rPr>
              <a:t>BELIEVERS GOD HAS BROUGHT INTO YOUR LIFE</a:t>
            </a:r>
          </a:p>
          <a:p>
            <a:pPr lvl="0" algn="ctr">
              <a:spcAft>
                <a:spcPts val="800"/>
              </a:spcAft>
              <a:buClr>
                <a:srgbClr val="FF5050"/>
              </a:buClr>
            </a:pPr>
            <a:r>
              <a:rPr lang="en-US" sz="2800" b="1" i="1" dirty="0" smtClean="0">
                <a:solidFill>
                  <a:prstClr val="black"/>
                </a:solidFill>
                <a:latin typeface="Garamond" panose="02020404030301010803" pitchFamily="18" charset="0"/>
                <a:cs typeface="Andalus" panose="02020603050405020304" pitchFamily="18" charset="-78"/>
              </a:rPr>
              <a:t>Relate </a:t>
            </a:r>
            <a:r>
              <a:rPr lang="en-US" sz="2800" b="1" i="1" dirty="0">
                <a:solidFill>
                  <a:prstClr val="black"/>
                </a:solidFill>
                <a:latin typeface="Garamond" panose="02020404030301010803" pitchFamily="18" charset="0"/>
                <a:cs typeface="Andalus" panose="02020603050405020304" pitchFamily="18" charset="-78"/>
              </a:rPr>
              <a:t>to the organization on </a:t>
            </a:r>
            <a:r>
              <a:rPr lang="en-US" sz="2800" i="1" u="sng" dirty="0">
                <a:solidFill>
                  <a:srgbClr val="FF5050"/>
                </a:solidFill>
                <a:latin typeface="Gill Sans MT" panose="020B0502020104020203" pitchFamily="34" charset="0"/>
                <a:cs typeface="Andalus" panose="02020603050405020304" pitchFamily="18" charset="-78"/>
              </a:rPr>
              <a:t>your</a:t>
            </a:r>
            <a:r>
              <a:rPr lang="en-US" sz="2800" i="1" dirty="0">
                <a:solidFill>
                  <a:srgbClr val="FF5050"/>
                </a:solidFill>
                <a:latin typeface="Gill Sans MT" panose="020B0502020104020203" pitchFamily="34" charset="0"/>
                <a:cs typeface="Andalus" panose="02020603050405020304" pitchFamily="18" charset="-78"/>
              </a:rPr>
              <a:t> </a:t>
            </a:r>
            <a:r>
              <a:rPr lang="en-US" sz="2800" b="1" i="1" dirty="0">
                <a:solidFill>
                  <a:prstClr val="black"/>
                </a:solidFill>
                <a:latin typeface="Garamond" panose="02020404030301010803" pitchFamily="18" charset="0"/>
                <a:cs typeface="Andalus" panose="02020603050405020304" pitchFamily="18" charset="-78"/>
              </a:rPr>
              <a:t>terms</a:t>
            </a:r>
          </a:p>
          <a:p>
            <a:pPr lvl="0" algn="ctr">
              <a:spcAft>
                <a:spcPts val="800"/>
              </a:spcAft>
              <a:buClr>
                <a:srgbClr val="FF5050"/>
              </a:buClr>
            </a:pPr>
            <a:r>
              <a:rPr lang="en-US" sz="2500" dirty="0" smtClean="0">
                <a:solidFill>
                  <a:prstClr val="black"/>
                </a:solidFill>
                <a:latin typeface="Gill Sans MT" panose="020B0502020104020203" pitchFamily="34" charset="0"/>
              </a:rPr>
              <a:t>Don’t </a:t>
            </a:r>
            <a:r>
              <a:rPr lang="en-US" sz="2500" dirty="0">
                <a:solidFill>
                  <a:prstClr val="black"/>
                </a:solidFill>
                <a:latin typeface="Gill Sans MT" panose="020B0502020104020203" pitchFamily="34" charset="0"/>
              </a:rPr>
              <a:t>become </a:t>
            </a:r>
            <a:r>
              <a:rPr lang="en-US" sz="2500" b="1" dirty="0">
                <a:solidFill>
                  <a:srgbClr val="FF5050"/>
                </a:solidFill>
                <a:latin typeface="Garamond" panose="02020404030301010803" pitchFamily="18" charset="0"/>
                <a:cs typeface="Andalus" panose="02020603050405020304" pitchFamily="18" charset="-78"/>
              </a:rPr>
              <a:t>emotionally entangled </a:t>
            </a:r>
            <a:r>
              <a:rPr lang="en-US" sz="2500" dirty="0">
                <a:solidFill>
                  <a:prstClr val="black"/>
                </a:solidFill>
                <a:latin typeface="Gill Sans MT" panose="020B0502020104020203" pitchFamily="34" charset="0"/>
              </a:rPr>
              <a:t>in the </a:t>
            </a:r>
            <a:r>
              <a:rPr lang="en-US" sz="2500" dirty="0" smtClean="0">
                <a:solidFill>
                  <a:prstClr val="black"/>
                </a:solidFill>
                <a:latin typeface="Gill Sans MT" panose="020B0502020104020203" pitchFamily="34" charset="0"/>
              </a:rPr>
              <a:t>organization</a:t>
            </a:r>
            <a:endParaRPr lang="en-US" sz="2500" dirty="0">
              <a:solidFill>
                <a:prstClr val="black"/>
              </a:solidFill>
              <a:latin typeface="Gill Sans MT" panose="020B0502020104020203" pitchFamily="34" charset="0"/>
            </a:endParaRPr>
          </a:p>
          <a:p>
            <a:pPr lvl="0" algn="ctr">
              <a:spcAft>
                <a:spcPts val="400"/>
              </a:spcAft>
              <a:buClr>
                <a:srgbClr val="FF5050"/>
              </a:buClr>
            </a:pPr>
            <a:r>
              <a:rPr lang="en-US" sz="2500" dirty="0" smtClean="0">
                <a:solidFill>
                  <a:prstClr val="black"/>
                </a:solidFill>
                <a:latin typeface="Garamond" panose="02020404030301010803" pitchFamily="18" charset="0"/>
                <a:cs typeface="Andalus" panose="02020603050405020304" pitchFamily="18" charset="-78"/>
              </a:rPr>
              <a:t>Help </a:t>
            </a:r>
            <a:r>
              <a:rPr lang="en-US" sz="2500" dirty="0">
                <a:solidFill>
                  <a:prstClr val="black"/>
                </a:solidFill>
                <a:latin typeface="Garamond" panose="02020404030301010803" pitchFamily="18" charset="0"/>
                <a:cs typeface="Andalus" panose="02020603050405020304" pitchFamily="18" charset="-78"/>
              </a:rPr>
              <a:t>others become all </a:t>
            </a:r>
            <a:r>
              <a:rPr lang="en-US" sz="2500" dirty="0">
                <a:solidFill>
                  <a:srgbClr val="FF5050"/>
                </a:solidFill>
                <a:latin typeface="Gill Sans MT" panose="020B0502020104020203" pitchFamily="34" charset="0"/>
                <a:cs typeface="Andalus" panose="02020603050405020304" pitchFamily="18" charset="-78"/>
              </a:rPr>
              <a:t>they</a:t>
            </a:r>
            <a:r>
              <a:rPr lang="en-US" sz="2500" dirty="0">
                <a:solidFill>
                  <a:srgbClr val="FF5050"/>
                </a:solidFill>
                <a:latin typeface="Andalus" panose="02020603050405020304" pitchFamily="18" charset="-78"/>
                <a:cs typeface="Andalus" panose="02020603050405020304" pitchFamily="18" charset="-78"/>
              </a:rPr>
              <a:t> </a:t>
            </a:r>
            <a:r>
              <a:rPr lang="en-US" sz="2500" dirty="0" smtClean="0">
                <a:latin typeface="Garamond" panose="02020404030301010803" pitchFamily="18" charset="0"/>
                <a:cs typeface="Andalus" panose="02020603050405020304" pitchFamily="18" charset="-78"/>
              </a:rPr>
              <a:t>believe </a:t>
            </a:r>
            <a:r>
              <a:rPr lang="en-US" sz="2500" dirty="0" smtClean="0">
                <a:solidFill>
                  <a:prstClr val="black"/>
                </a:solidFill>
                <a:latin typeface="Garamond" panose="02020404030301010803" pitchFamily="18" charset="0"/>
                <a:cs typeface="Andalus" panose="02020603050405020304" pitchFamily="18" charset="-78"/>
              </a:rPr>
              <a:t>God </a:t>
            </a:r>
            <a:r>
              <a:rPr lang="en-US" sz="2500" dirty="0">
                <a:solidFill>
                  <a:prstClr val="black"/>
                </a:solidFill>
                <a:latin typeface="Garamond" panose="02020404030301010803" pitchFamily="18" charset="0"/>
                <a:cs typeface="Andalus" panose="02020603050405020304" pitchFamily="18" charset="-78"/>
              </a:rPr>
              <a:t>wants </a:t>
            </a:r>
            <a:endParaRPr lang="en-US" sz="2500" dirty="0" smtClean="0">
              <a:solidFill>
                <a:prstClr val="black"/>
              </a:solidFill>
              <a:latin typeface="Garamond" panose="02020404030301010803" pitchFamily="18" charset="0"/>
              <a:cs typeface="Andalus" panose="02020603050405020304" pitchFamily="18" charset="-78"/>
            </a:endParaRPr>
          </a:p>
          <a:p>
            <a:pPr lvl="0" algn="ctr">
              <a:spcAft>
                <a:spcPts val="400"/>
              </a:spcAft>
              <a:buClr>
                <a:srgbClr val="FF5050"/>
              </a:buClr>
            </a:pPr>
            <a:r>
              <a:rPr lang="en-US" sz="2500" dirty="0" smtClean="0">
                <a:solidFill>
                  <a:prstClr val="black"/>
                </a:solidFill>
                <a:latin typeface="Garamond" panose="02020404030301010803" pitchFamily="18" charset="0"/>
                <a:cs typeface="Andalus" panose="02020603050405020304" pitchFamily="18" charset="-78"/>
              </a:rPr>
              <a:t>them </a:t>
            </a:r>
            <a:r>
              <a:rPr lang="en-US" sz="2500" dirty="0">
                <a:solidFill>
                  <a:prstClr val="black"/>
                </a:solidFill>
                <a:latin typeface="Garamond" panose="02020404030301010803" pitchFamily="18" charset="0"/>
                <a:cs typeface="Andalus" panose="02020603050405020304" pitchFamily="18" charset="-78"/>
              </a:rPr>
              <a:t>to </a:t>
            </a:r>
            <a:r>
              <a:rPr lang="en-US" sz="2500" dirty="0" smtClean="0">
                <a:solidFill>
                  <a:prstClr val="black"/>
                </a:solidFill>
                <a:latin typeface="Garamond" panose="02020404030301010803" pitchFamily="18" charset="0"/>
                <a:cs typeface="Andalus" panose="02020603050405020304" pitchFamily="18" charset="-78"/>
              </a:rPr>
              <a:t>become</a:t>
            </a:r>
            <a:endParaRPr lang="en-US" sz="2500" dirty="0">
              <a:solidFill>
                <a:prstClr val="black"/>
              </a:solidFill>
              <a:latin typeface="Garamond" panose="02020404030301010803" pitchFamily="18" charset="0"/>
              <a:cs typeface="Andalus" panose="02020603050405020304" pitchFamily="18" charset="-78"/>
            </a:endParaRPr>
          </a:p>
        </p:txBody>
      </p:sp>
    </p:spTree>
    <p:extLst>
      <p:ext uri="{BB962C8B-B14F-4D97-AF65-F5344CB8AC3E}">
        <p14:creationId xmlns:p14="http://schemas.microsoft.com/office/powerpoint/2010/main" val="2884484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03586" y="1714096"/>
            <a:ext cx="10079421" cy="4293483"/>
          </a:xfrm>
          <a:prstGeom prst="rect">
            <a:avLst/>
          </a:prstGeom>
          <a:noFill/>
        </p:spPr>
        <p:txBody>
          <a:bodyPr wrap="square" rtlCol="0">
            <a:spAutoFit/>
          </a:bodyPr>
          <a:lstStyle/>
          <a:p>
            <a:pPr algn="ctr">
              <a:spcAft>
                <a:spcPts val="1500"/>
              </a:spcAft>
            </a:pPr>
            <a:r>
              <a:rPr lang="en-US" sz="3600" b="1" dirty="0" smtClean="0">
                <a:latin typeface="Garamond" panose="02020404030301010803" pitchFamily="18" charset="0"/>
              </a:rPr>
              <a:t>“</a:t>
            </a:r>
            <a:r>
              <a:rPr lang="en-US" sz="3600" b="1" dirty="0">
                <a:latin typeface="Garamond" panose="02020404030301010803" pitchFamily="18" charset="0"/>
              </a:rPr>
              <a:t>Christ and His </a:t>
            </a:r>
            <a:r>
              <a:rPr lang="en-US" sz="3600" b="1" dirty="0" smtClean="0">
                <a:latin typeface="Garamond" panose="02020404030301010803" pitchFamily="18" charset="0"/>
              </a:rPr>
              <a:t>disciples </a:t>
            </a:r>
            <a:r>
              <a:rPr lang="en-US" sz="3600" b="1" dirty="0">
                <a:latin typeface="Garamond" panose="02020404030301010803" pitchFamily="18" charset="0"/>
              </a:rPr>
              <a:t>immediately attacked and exposed and denounced error. We are constantly told in our day that we ought not to attack error but simply teach the truth. </a:t>
            </a:r>
            <a:endParaRPr lang="en-US" sz="3600" b="1" dirty="0" smtClean="0">
              <a:latin typeface="Garamond" panose="02020404030301010803" pitchFamily="18" charset="0"/>
            </a:endParaRPr>
          </a:p>
          <a:p>
            <a:pPr algn="ctr">
              <a:spcAft>
                <a:spcPts val="1500"/>
              </a:spcAft>
            </a:pPr>
            <a:r>
              <a:rPr lang="en-US" sz="3600" dirty="0" smtClean="0">
                <a:solidFill>
                  <a:srgbClr val="FF0000"/>
                </a:solidFill>
                <a:latin typeface="Gill Sans MT" panose="020B0502020104020203" pitchFamily="34" charset="0"/>
              </a:rPr>
              <a:t>This </a:t>
            </a:r>
            <a:r>
              <a:rPr lang="en-US" sz="3600" dirty="0">
                <a:solidFill>
                  <a:srgbClr val="FF0000"/>
                </a:solidFill>
                <a:latin typeface="Gill Sans MT" panose="020B0502020104020203" pitchFamily="34" charset="0"/>
              </a:rPr>
              <a:t>is the method of the coward and trimmer; it was not the method of Christ</a:t>
            </a:r>
            <a:r>
              <a:rPr lang="en-US" sz="3600" dirty="0" smtClean="0">
                <a:solidFill>
                  <a:srgbClr val="FF0000"/>
                </a:solidFill>
                <a:latin typeface="Gill Sans MT" panose="020B0502020104020203" pitchFamily="34" charset="0"/>
              </a:rPr>
              <a:t>.”</a:t>
            </a:r>
          </a:p>
          <a:p>
            <a:r>
              <a:rPr lang="en-US" sz="3200" i="1" dirty="0" smtClean="0">
                <a:latin typeface="Gill Sans MT" panose="020B0502020104020203" pitchFamily="34" charset="0"/>
              </a:rPr>
              <a:t> - Reuben </a:t>
            </a:r>
            <a:r>
              <a:rPr lang="en-US" sz="3200" i="1" dirty="0">
                <a:latin typeface="Gill Sans MT" panose="020B0502020104020203" pitchFamily="34" charset="0"/>
              </a:rPr>
              <a:t>A. </a:t>
            </a:r>
            <a:r>
              <a:rPr lang="en-US" sz="3200" i="1" dirty="0" smtClean="0">
                <a:latin typeface="Gill Sans MT" panose="020B0502020104020203" pitchFamily="34" charset="0"/>
              </a:rPr>
              <a:t>Torrey, Evangelist and Founder of </a:t>
            </a:r>
            <a:r>
              <a:rPr lang="en-US" sz="3200" i="1" dirty="0" err="1" smtClean="0">
                <a:latin typeface="Gill Sans MT" panose="020B0502020104020203" pitchFamily="34" charset="0"/>
              </a:rPr>
              <a:t>Biola</a:t>
            </a:r>
            <a:r>
              <a:rPr lang="en-US" sz="3200" i="1" dirty="0" smtClean="0">
                <a:latin typeface="Gill Sans MT" panose="020B0502020104020203" pitchFamily="34" charset="0"/>
              </a:rPr>
              <a:t> University</a:t>
            </a:r>
            <a:endParaRPr lang="en-US" sz="3200" i="1" dirty="0">
              <a:latin typeface="Gill Sans MT" panose="020B0502020104020203" pitchFamily="34" charset="0"/>
            </a:endParaRPr>
          </a:p>
        </p:txBody>
      </p:sp>
      <p:sp>
        <p:nvSpPr>
          <p:cNvPr id="5" name="TextBox 4"/>
          <p:cNvSpPr txBox="1"/>
          <p:nvPr/>
        </p:nvSpPr>
        <p:spPr>
          <a:xfrm>
            <a:off x="619991" y="624563"/>
            <a:ext cx="10952018" cy="784830"/>
          </a:xfrm>
          <a:prstGeom prst="rect">
            <a:avLst/>
          </a:prstGeom>
          <a:noFill/>
        </p:spPr>
        <p:txBody>
          <a:bodyPr wrap="square" rtlCol="0">
            <a:spAutoFit/>
          </a:bodyPr>
          <a:lstStyle/>
          <a:p>
            <a:pPr algn="ctr"/>
            <a:r>
              <a:rPr lang="en-US" sz="4500" dirty="0">
                <a:latin typeface="Gill Sans MT" panose="020B0502020104020203" pitchFamily="34" charset="0"/>
              </a:rPr>
              <a:t>The Essence of </a:t>
            </a:r>
            <a:r>
              <a:rPr lang="en-US" sz="4500" dirty="0" smtClean="0">
                <a:latin typeface="Gill Sans MT" panose="020B0502020104020203" pitchFamily="34" charset="0"/>
              </a:rPr>
              <a:t>New </a:t>
            </a:r>
            <a:r>
              <a:rPr lang="en-US" sz="4500" dirty="0">
                <a:latin typeface="Gill Sans MT" panose="020B0502020104020203" pitchFamily="34" charset="0"/>
              </a:rPr>
              <a:t>Testament </a:t>
            </a:r>
            <a:r>
              <a:rPr lang="en-US" sz="4500" dirty="0" smtClean="0">
                <a:latin typeface="Gill Sans MT" panose="020B0502020104020203" pitchFamily="34" charset="0"/>
              </a:rPr>
              <a:t>Church</a:t>
            </a:r>
            <a:endParaRPr lang="en-US" sz="4500" dirty="0">
              <a:latin typeface="Gill Sans MT" panose="020B0502020104020203" pitchFamily="34" charset="0"/>
            </a:endParaRPr>
          </a:p>
        </p:txBody>
      </p:sp>
    </p:spTree>
    <p:extLst>
      <p:ext uri="{BB962C8B-B14F-4D97-AF65-F5344CB8AC3E}">
        <p14:creationId xmlns:p14="http://schemas.microsoft.com/office/powerpoint/2010/main" val="2350728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19991" y="624563"/>
            <a:ext cx="10952018" cy="784830"/>
          </a:xfrm>
          <a:prstGeom prst="rect">
            <a:avLst/>
          </a:prstGeom>
          <a:noFill/>
        </p:spPr>
        <p:txBody>
          <a:bodyPr wrap="square" rtlCol="0">
            <a:spAutoFit/>
          </a:bodyPr>
          <a:lstStyle/>
          <a:p>
            <a:pPr algn="ctr"/>
            <a:r>
              <a:rPr lang="en-US" sz="4500" dirty="0">
                <a:latin typeface="Gill Sans MT" panose="020B0502020104020203" pitchFamily="34" charset="0"/>
              </a:rPr>
              <a:t>The Essence of the New Testament </a:t>
            </a:r>
            <a:r>
              <a:rPr lang="en-US" sz="4500" dirty="0" smtClean="0">
                <a:latin typeface="Gill Sans MT" panose="020B0502020104020203" pitchFamily="34" charset="0"/>
              </a:rPr>
              <a:t>Church</a:t>
            </a:r>
            <a:endParaRPr lang="en-US" sz="4500" dirty="0">
              <a:latin typeface="Gill Sans MT" panose="020B0502020104020203" pitchFamily="34" charset="0"/>
            </a:endParaRPr>
          </a:p>
        </p:txBody>
      </p:sp>
      <p:sp>
        <p:nvSpPr>
          <p:cNvPr id="6" name="Rectangle 5"/>
          <p:cNvSpPr/>
          <p:nvPr/>
        </p:nvSpPr>
        <p:spPr>
          <a:xfrm>
            <a:off x="619990" y="1409393"/>
            <a:ext cx="10952019" cy="5132174"/>
          </a:xfrm>
          <a:prstGeom prst="rect">
            <a:avLst/>
          </a:prstGeom>
        </p:spPr>
        <p:txBody>
          <a:bodyPr wrap="square">
            <a:spAutoFit/>
          </a:bodyPr>
          <a:lstStyle/>
          <a:p>
            <a:pPr algn="ctr">
              <a:spcAft>
                <a:spcPts val="500"/>
              </a:spcAft>
            </a:pPr>
            <a:r>
              <a:rPr lang="en-US" sz="2300" spc="200" dirty="0" smtClean="0">
                <a:latin typeface="Gill Sans MT" panose="020B0502020104020203" pitchFamily="34" charset="0"/>
                <a:ea typeface="Times New Roman" panose="02020603050405020304" pitchFamily="18" charset="0"/>
                <a:cs typeface="Times New Roman" panose="02020603050405020304" pitchFamily="18" charset="0"/>
              </a:rPr>
              <a:t>ROMANS </a:t>
            </a:r>
            <a:r>
              <a:rPr lang="en-US" sz="2300" spc="200" dirty="0">
                <a:latin typeface="Gill Sans MT" panose="020B0502020104020203" pitchFamily="34" charset="0"/>
                <a:ea typeface="Times New Roman" panose="02020603050405020304" pitchFamily="18" charset="0"/>
                <a:cs typeface="Times New Roman" panose="02020603050405020304" pitchFamily="18" charset="0"/>
              </a:rPr>
              <a:t>12:10</a:t>
            </a:r>
          </a:p>
          <a:p>
            <a:pPr algn="ctr"/>
            <a:r>
              <a:rPr lang="en-US" sz="2400" dirty="0">
                <a:latin typeface="Garamond" panose="02020404030301010803" pitchFamily="18" charset="0"/>
                <a:cs typeface="Andalus" panose="02020603050405020304" pitchFamily="18" charset="-78"/>
              </a:rPr>
              <a:t>Be </a:t>
            </a:r>
            <a:r>
              <a:rPr lang="en-US" sz="2400" b="1" dirty="0">
                <a:solidFill>
                  <a:srgbClr val="FF0000"/>
                </a:solidFill>
                <a:latin typeface="Garamond" panose="02020404030301010803" pitchFamily="18" charset="0"/>
                <a:cs typeface="Andalus" panose="02020603050405020304" pitchFamily="18" charset="-78"/>
              </a:rPr>
              <a:t>devoted </a:t>
            </a:r>
            <a:r>
              <a:rPr lang="en-US" sz="2400" dirty="0">
                <a:latin typeface="Garamond" panose="02020404030301010803" pitchFamily="18" charset="0"/>
                <a:cs typeface="Andalus" panose="02020603050405020304" pitchFamily="18" charset="-78"/>
              </a:rPr>
              <a:t>to one another in brotherly love. </a:t>
            </a:r>
            <a:r>
              <a:rPr lang="en-US" sz="2400" b="1" dirty="0">
                <a:solidFill>
                  <a:srgbClr val="FF0000"/>
                </a:solidFill>
                <a:latin typeface="Garamond" panose="02020404030301010803" pitchFamily="18" charset="0"/>
                <a:cs typeface="Andalus" panose="02020603050405020304" pitchFamily="18" charset="-78"/>
              </a:rPr>
              <a:t>Honor </a:t>
            </a:r>
            <a:r>
              <a:rPr lang="en-US" sz="2400" dirty="0">
                <a:latin typeface="Garamond" panose="02020404030301010803" pitchFamily="18" charset="0"/>
                <a:cs typeface="Andalus" panose="02020603050405020304" pitchFamily="18" charset="-78"/>
              </a:rPr>
              <a:t>one another above yourselves</a:t>
            </a:r>
            <a:r>
              <a:rPr lang="en-US" sz="2400" dirty="0" smtClean="0">
                <a:latin typeface="Garamond" panose="02020404030301010803" pitchFamily="18" charset="0"/>
                <a:cs typeface="Andalus" panose="02020603050405020304" pitchFamily="18" charset="-78"/>
              </a:rPr>
              <a:t>.</a:t>
            </a:r>
          </a:p>
          <a:p>
            <a:pPr algn="ctr"/>
            <a:endParaRPr lang="en-US" sz="1500" dirty="0">
              <a:latin typeface="Andalus" panose="02020603050405020304" pitchFamily="18" charset="-78"/>
              <a:cs typeface="Andalus" panose="02020603050405020304" pitchFamily="18" charset="-78"/>
            </a:endParaRPr>
          </a:p>
          <a:p>
            <a:pPr algn="ctr">
              <a:spcAft>
                <a:spcPts val="500"/>
              </a:spcAft>
            </a:pPr>
            <a:r>
              <a:rPr lang="en-US" sz="2300" spc="200" dirty="0">
                <a:latin typeface="Gill Sans MT" panose="020B0502020104020203" pitchFamily="34" charset="0"/>
                <a:ea typeface="Times New Roman" panose="02020603050405020304" pitchFamily="18" charset="0"/>
                <a:cs typeface="Times New Roman" panose="02020603050405020304" pitchFamily="18" charset="0"/>
              </a:rPr>
              <a:t>PHILIPPIANS 2:3-4</a:t>
            </a:r>
          </a:p>
          <a:p>
            <a:pPr algn="ctr"/>
            <a:r>
              <a:rPr lang="en-US" sz="2400" dirty="0">
                <a:latin typeface="Garamond" panose="02020404030301010803" pitchFamily="18" charset="0"/>
                <a:ea typeface="Times New Roman" panose="02020603050405020304" pitchFamily="18" charset="0"/>
                <a:cs typeface="Andalus" panose="02020603050405020304" pitchFamily="18" charset="-78"/>
              </a:rPr>
              <a:t>Do nothing from selfishness or empty conceit, but with </a:t>
            </a:r>
            <a:r>
              <a:rPr lang="en-US" sz="2400" b="1" dirty="0">
                <a:solidFill>
                  <a:srgbClr val="FF0000"/>
                </a:solidFill>
                <a:latin typeface="Garamond" panose="02020404030301010803" pitchFamily="18" charset="0"/>
                <a:ea typeface="Times New Roman" panose="02020603050405020304" pitchFamily="18" charset="0"/>
                <a:cs typeface="Andalus" panose="02020603050405020304" pitchFamily="18" charset="-78"/>
              </a:rPr>
              <a:t>humility of mind </a:t>
            </a:r>
            <a:r>
              <a:rPr lang="en-US" sz="2400" dirty="0">
                <a:latin typeface="Garamond" panose="02020404030301010803" pitchFamily="18" charset="0"/>
                <a:ea typeface="Times New Roman" panose="02020603050405020304" pitchFamily="18" charset="0"/>
                <a:cs typeface="Andalus" panose="02020603050405020304" pitchFamily="18" charset="-78"/>
              </a:rPr>
              <a:t>let each of you </a:t>
            </a:r>
            <a:r>
              <a:rPr lang="en-US" sz="2400" b="1" dirty="0">
                <a:solidFill>
                  <a:srgbClr val="FF0000"/>
                </a:solidFill>
                <a:latin typeface="Garamond" panose="02020404030301010803" pitchFamily="18" charset="0"/>
                <a:ea typeface="Times New Roman" panose="02020603050405020304" pitchFamily="18" charset="0"/>
                <a:cs typeface="Andalus" panose="02020603050405020304" pitchFamily="18" charset="-78"/>
              </a:rPr>
              <a:t>regard one another as more important than himself</a:t>
            </a:r>
            <a:r>
              <a:rPr lang="en-US" sz="2400" dirty="0">
                <a:latin typeface="Garamond" panose="02020404030301010803" pitchFamily="18" charset="0"/>
                <a:ea typeface="Times New Roman" panose="02020603050405020304" pitchFamily="18" charset="0"/>
                <a:cs typeface="Andalus" panose="02020603050405020304" pitchFamily="18" charset="-78"/>
              </a:rPr>
              <a:t>; do not </a:t>
            </a:r>
            <a:r>
              <a:rPr lang="en-US" sz="2400" i="1" dirty="0">
                <a:latin typeface="Garamond" panose="02020404030301010803" pitchFamily="18" charset="0"/>
                <a:ea typeface="Times New Roman" panose="02020603050405020304" pitchFamily="18" charset="0"/>
                <a:cs typeface="Andalus" panose="02020603050405020304" pitchFamily="18" charset="-78"/>
              </a:rPr>
              <a:t>merely</a:t>
            </a:r>
            <a:r>
              <a:rPr lang="en-US" sz="2400" dirty="0">
                <a:latin typeface="Garamond" panose="02020404030301010803" pitchFamily="18" charset="0"/>
                <a:ea typeface="Times New Roman" panose="02020603050405020304" pitchFamily="18" charset="0"/>
                <a:cs typeface="Andalus" panose="02020603050405020304" pitchFamily="18" charset="-78"/>
              </a:rPr>
              <a:t> look out for your own personal interests, but also for the interests of others.</a:t>
            </a:r>
          </a:p>
          <a:p>
            <a:pPr algn="ctr"/>
            <a:endParaRPr lang="en-US" sz="1500" dirty="0" smtClean="0">
              <a:latin typeface="Andalus" panose="02020603050405020304" pitchFamily="18" charset="-78"/>
              <a:cs typeface="Andalus" panose="02020603050405020304" pitchFamily="18" charset="-78"/>
            </a:endParaRPr>
          </a:p>
          <a:p>
            <a:pPr algn="ctr">
              <a:spcAft>
                <a:spcPts val="500"/>
              </a:spcAft>
            </a:pPr>
            <a:r>
              <a:rPr lang="en-US" sz="2300" spc="200" dirty="0">
                <a:latin typeface="Gill Sans MT" panose="020B0502020104020203" pitchFamily="34" charset="0"/>
                <a:ea typeface="Times New Roman" panose="02020603050405020304" pitchFamily="18" charset="0"/>
                <a:cs typeface="Times New Roman" panose="02020603050405020304" pitchFamily="18" charset="0"/>
              </a:rPr>
              <a:t>COLOSSIANS 3:12-14</a:t>
            </a:r>
          </a:p>
          <a:p>
            <a:pPr algn="ctr"/>
            <a:r>
              <a:rPr lang="en-US" sz="2400" dirty="0">
                <a:latin typeface="Garamond" panose="02020404030301010803" pitchFamily="18" charset="0"/>
                <a:ea typeface="Times New Roman" panose="02020603050405020304" pitchFamily="18" charset="0"/>
                <a:cs typeface="Andalus" panose="02020603050405020304" pitchFamily="18" charset="-78"/>
              </a:rPr>
              <a:t>Therefore, as God’s chosen people, holy and dearly loved, clothe yourselves with </a:t>
            </a:r>
            <a:r>
              <a:rPr lang="en-US" sz="2400" b="1" dirty="0">
                <a:solidFill>
                  <a:srgbClr val="FF0000"/>
                </a:solidFill>
                <a:latin typeface="Garamond" panose="02020404030301010803" pitchFamily="18" charset="0"/>
                <a:ea typeface="Times New Roman" panose="02020603050405020304" pitchFamily="18" charset="0"/>
                <a:cs typeface="Andalus" panose="02020603050405020304" pitchFamily="18" charset="-78"/>
              </a:rPr>
              <a:t>compassion</a:t>
            </a:r>
            <a:r>
              <a:rPr lang="en-US" sz="2400" dirty="0">
                <a:latin typeface="Garamond" panose="02020404030301010803" pitchFamily="18" charset="0"/>
                <a:ea typeface="Times New Roman" panose="02020603050405020304" pitchFamily="18" charset="0"/>
                <a:cs typeface="Andalus" panose="02020603050405020304" pitchFamily="18" charset="-78"/>
              </a:rPr>
              <a:t>, </a:t>
            </a:r>
            <a:r>
              <a:rPr lang="en-US" sz="2400" b="1" dirty="0">
                <a:solidFill>
                  <a:srgbClr val="FF0000"/>
                </a:solidFill>
                <a:latin typeface="Garamond" panose="02020404030301010803" pitchFamily="18" charset="0"/>
                <a:ea typeface="Times New Roman" panose="02020603050405020304" pitchFamily="18" charset="0"/>
                <a:cs typeface="Andalus" panose="02020603050405020304" pitchFamily="18" charset="-78"/>
              </a:rPr>
              <a:t>kindness</a:t>
            </a:r>
            <a:r>
              <a:rPr lang="en-US" sz="2400" dirty="0">
                <a:latin typeface="Garamond" panose="02020404030301010803" pitchFamily="18" charset="0"/>
                <a:ea typeface="Times New Roman" panose="02020603050405020304" pitchFamily="18" charset="0"/>
                <a:cs typeface="Andalus" panose="02020603050405020304" pitchFamily="18" charset="-78"/>
              </a:rPr>
              <a:t>, </a:t>
            </a:r>
            <a:r>
              <a:rPr lang="en-US" sz="2400" b="1" dirty="0">
                <a:solidFill>
                  <a:srgbClr val="FF0000"/>
                </a:solidFill>
                <a:latin typeface="Garamond" panose="02020404030301010803" pitchFamily="18" charset="0"/>
                <a:ea typeface="Times New Roman" panose="02020603050405020304" pitchFamily="18" charset="0"/>
                <a:cs typeface="Andalus" panose="02020603050405020304" pitchFamily="18" charset="-78"/>
              </a:rPr>
              <a:t>humility</a:t>
            </a:r>
            <a:r>
              <a:rPr lang="en-US" sz="2400" dirty="0">
                <a:latin typeface="Garamond" panose="02020404030301010803" pitchFamily="18" charset="0"/>
                <a:ea typeface="Times New Roman" panose="02020603050405020304" pitchFamily="18" charset="0"/>
                <a:cs typeface="Andalus" panose="02020603050405020304" pitchFamily="18" charset="-78"/>
              </a:rPr>
              <a:t>, </a:t>
            </a:r>
            <a:r>
              <a:rPr lang="en-US" sz="2400" b="1" dirty="0">
                <a:solidFill>
                  <a:srgbClr val="FF0000"/>
                </a:solidFill>
                <a:latin typeface="Garamond" panose="02020404030301010803" pitchFamily="18" charset="0"/>
                <a:ea typeface="Times New Roman" panose="02020603050405020304" pitchFamily="18" charset="0"/>
                <a:cs typeface="Andalus" panose="02020603050405020304" pitchFamily="18" charset="-78"/>
              </a:rPr>
              <a:t>gentleness</a:t>
            </a:r>
            <a:r>
              <a:rPr lang="en-US" sz="2400" dirty="0">
                <a:solidFill>
                  <a:srgbClr val="FF0000"/>
                </a:solidFill>
                <a:latin typeface="Garamond" panose="02020404030301010803" pitchFamily="18" charset="0"/>
                <a:ea typeface="Times New Roman" panose="02020603050405020304" pitchFamily="18" charset="0"/>
                <a:cs typeface="Andalus" panose="02020603050405020304" pitchFamily="18" charset="-78"/>
              </a:rPr>
              <a:t> </a:t>
            </a:r>
            <a:r>
              <a:rPr lang="en-US" sz="2400" dirty="0">
                <a:latin typeface="Garamond" panose="02020404030301010803" pitchFamily="18" charset="0"/>
                <a:ea typeface="Times New Roman" panose="02020603050405020304" pitchFamily="18" charset="0"/>
                <a:cs typeface="Andalus" panose="02020603050405020304" pitchFamily="18" charset="-78"/>
              </a:rPr>
              <a:t>and </a:t>
            </a:r>
            <a:r>
              <a:rPr lang="en-US" sz="2400" b="1" dirty="0">
                <a:solidFill>
                  <a:srgbClr val="FF0000"/>
                </a:solidFill>
                <a:latin typeface="Garamond" panose="02020404030301010803" pitchFamily="18" charset="0"/>
                <a:ea typeface="Times New Roman" panose="02020603050405020304" pitchFamily="18" charset="0"/>
                <a:cs typeface="Andalus" panose="02020603050405020304" pitchFamily="18" charset="-78"/>
              </a:rPr>
              <a:t>patience</a:t>
            </a:r>
            <a:r>
              <a:rPr lang="en-US" sz="2400" dirty="0">
                <a:latin typeface="Garamond" panose="02020404030301010803" pitchFamily="18" charset="0"/>
                <a:ea typeface="Times New Roman" panose="02020603050405020304" pitchFamily="18" charset="0"/>
                <a:cs typeface="Andalus" panose="02020603050405020304" pitchFamily="18" charset="-78"/>
              </a:rPr>
              <a:t>. </a:t>
            </a:r>
            <a:r>
              <a:rPr lang="en-US" sz="2400" b="1" dirty="0">
                <a:solidFill>
                  <a:srgbClr val="FF0000"/>
                </a:solidFill>
                <a:latin typeface="Garamond" panose="02020404030301010803" pitchFamily="18" charset="0"/>
                <a:ea typeface="Times New Roman" panose="02020603050405020304" pitchFamily="18" charset="0"/>
                <a:cs typeface="Andalus" panose="02020603050405020304" pitchFamily="18" charset="-78"/>
              </a:rPr>
              <a:t>Bear with </a:t>
            </a:r>
            <a:r>
              <a:rPr lang="en-US" sz="2400" dirty="0">
                <a:latin typeface="Garamond" panose="02020404030301010803" pitchFamily="18" charset="0"/>
                <a:ea typeface="Times New Roman" panose="02020603050405020304" pitchFamily="18" charset="0"/>
                <a:cs typeface="Andalus" panose="02020603050405020304" pitchFamily="18" charset="-78"/>
              </a:rPr>
              <a:t>each other and </a:t>
            </a:r>
            <a:r>
              <a:rPr lang="en-US" sz="2400" b="1" dirty="0">
                <a:solidFill>
                  <a:srgbClr val="FF0000"/>
                </a:solidFill>
                <a:latin typeface="Garamond" panose="02020404030301010803" pitchFamily="18" charset="0"/>
                <a:ea typeface="Times New Roman" panose="02020603050405020304" pitchFamily="18" charset="0"/>
                <a:cs typeface="Andalus" panose="02020603050405020304" pitchFamily="18" charset="-78"/>
              </a:rPr>
              <a:t>forgive </a:t>
            </a:r>
            <a:r>
              <a:rPr lang="en-US" sz="2400" dirty="0">
                <a:latin typeface="Garamond" panose="02020404030301010803" pitchFamily="18" charset="0"/>
                <a:ea typeface="Times New Roman" panose="02020603050405020304" pitchFamily="18" charset="0"/>
                <a:cs typeface="Andalus" panose="02020603050405020304" pitchFamily="18" charset="-78"/>
              </a:rPr>
              <a:t>whatever grievances you may have against one another. Forgive as the Lord forgave you. And over all these virtues </a:t>
            </a:r>
            <a:r>
              <a:rPr lang="en-US" sz="2400" b="1" dirty="0">
                <a:solidFill>
                  <a:srgbClr val="FF0000"/>
                </a:solidFill>
                <a:latin typeface="Garamond" panose="02020404030301010803" pitchFamily="18" charset="0"/>
                <a:ea typeface="Times New Roman" panose="02020603050405020304" pitchFamily="18" charset="0"/>
                <a:cs typeface="Andalus" panose="02020603050405020304" pitchFamily="18" charset="-78"/>
              </a:rPr>
              <a:t>put on love</a:t>
            </a:r>
            <a:r>
              <a:rPr lang="en-US" sz="2400" dirty="0">
                <a:latin typeface="Garamond" panose="02020404030301010803" pitchFamily="18" charset="0"/>
                <a:ea typeface="Times New Roman" panose="02020603050405020304" pitchFamily="18" charset="0"/>
                <a:cs typeface="Andalus" panose="02020603050405020304" pitchFamily="18" charset="-78"/>
              </a:rPr>
              <a:t>, which binds them all together in perfect unity</a:t>
            </a:r>
            <a:r>
              <a:rPr lang="en-US" sz="2400" dirty="0" smtClean="0">
                <a:latin typeface="Garamond" panose="02020404030301010803" pitchFamily="18" charset="0"/>
                <a:ea typeface="Times New Roman" panose="02020603050405020304" pitchFamily="18" charset="0"/>
                <a:cs typeface="Andalus" panose="02020603050405020304" pitchFamily="18" charset="-78"/>
              </a:rPr>
              <a:t>.</a:t>
            </a:r>
            <a:endParaRPr lang="en-US" sz="2400" dirty="0">
              <a:latin typeface="Garamond" panose="02020404030301010803" pitchFamily="18" charset="0"/>
              <a:ea typeface="Times New Roman" panose="02020603050405020304" pitchFamily="18" charset="0"/>
              <a:cs typeface="Andalus" panose="02020603050405020304" pitchFamily="18" charset="-78"/>
            </a:endParaRPr>
          </a:p>
        </p:txBody>
      </p:sp>
    </p:spTree>
    <p:extLst>
      <p:ext uri="{BB962C8B-B14F-4D97-AF65-F5344CB8AC3E}">
        <p14:creationId xmlns:p14="http://schemas.microsoft.com/office/powerpoint/2010/main" val="8651096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106960" y="3262651"/>
            <a:ext cx="9978080" cy="2862322"/>
          </a:xfrm>
          <a:prstGeom prst="rect">
            <a:avLst/>
          </a:prstGeom>
          <a:noFill/>
        </p:spPr>
        <p:txBody>
          <a:bodyPr wrap="square" rtlCol="0">
            <a:spAutoFit/>
          </a:bodyPr>
          <a:lstStyle/>
          <a:p>
            <a:pPr algn="ctr"/>
            <a:r>
              <a:rPr lang="en-US" sz="3000" b="1" i="1" dirty="0" smtClean="0">
                <a:latin typeface="Gill Sans MT" panose="020B0502020104020203" pitchFamily="34" charset="0"/>
                <a:cs typeface="Andalus" panose="02020603050405020304" pitchFamily="18" charset="-78"/>
              </a:rPr>
              <a:t>The network of </a:t>
            </a:r>
            <a:r>
              <a:rPr lang="en-US" sz="3000" b="1" i="1" dirty="0" smtClean="0">
                <a:solidFill>
                  <a:srgbClr val="FF5050"/>
                </a:solidFill>
                <a:latin typeface="Gill Sans MT" panose="020B0502020104020203" pitchFamily="34" charset="0"/>
                <a:cs typeface="Andalus" panose="02020603050405020304" pitchFamily="18" charset="-78"/>
              </a:rPr>
              <a:t>GOD-CREATED RELATIONAL CONNECTIONS</a:t>
            </a:r>
            <a:r>
              <a:rPr lang="en-US" sz="3000" b="1" i="1" dirty="0" smtClean="0">
                <a:latin typeface="Gill Sans MT" panose="020B0502020104020203" pitchFamily="34" charset="0"/>
                <a:cs typeface="Andalus" panose="02020603050405020304" pitchFamily="18" charset="-78"/>
              </a:rPr>
              <a:t> that believers have with each other.</a:t>
            </a:r>
          </a:p>
          <a:p>
            <a:pPr algn="ctr"/>
            <a:r>
              <a:rPr lang="en-US" sz="3000" i="1" dirty="0" smtClean="0">
                <a:latin typeface="Garamond" panose="02020404030301010803" pitchFamily="18" charset="0"/>
                <a:cs typeface="Andalus" panose="02020603050405020304" pitchFamily="18" charset="-78"/>
              </a:rPr>
              <a:t>---</a:t>
            </a:r>
          </a:p>
          <a:p>
            <a:pPr algn="ctr">
              <a:spcAft>
                <a:spcPts val="2000"/>
              </a:spcAft>
            </a:pPr>
            <a:r>
              <a:rPr lang="en-US" sz="3000" b="1" dirty="0" smtClean="0">
                <a:solidFill>
                  <a:srgbClr val="FF0000"/>
                </a:solidFill>
                <a:latin typeface="Garamond" panose="02020404030301010803" pitchFamily="18" charset="0"/>
                <a:cs typeface="Andalus" panose="02020603050405020304" pitchFamily="18" charset="-78"/>
              </a:rPr>
              <a:t>MY CHURCH </a:t>
            </a:r>
            <a:r>
              <a:rPr lang="en-US" sz="3000" b="1" dirty="0" smtClean="0">
                <a:latin typeface="Garamond" panose="02020404030301010803" pitchFamily="18" charset="0"/>
                <a:cs typeface="Andalus" panose="02020603050405020304" pitchFamily="18" charset="-78"/>
              </a:rPr>
              <a:t>consists </a:t>
            </a:r>
            <a:r>
              <a:rPr lang="en-US" sz="3000" b="1" dirty="0">
                <a:latin typeface="Garamond" panose="02020404030301010803" pitchFamily="18" charset="0"/>
                <a:cs typeface="Andalus" panose="02020603050405020304" pitchFamily="18" charset="-78"/>
              </a:rPr>
              <a:t>of the believers God has brought into my life who are closer to me than pagan members of my immediate family with whom I have a good relationship.</a:t>
            </a:r>
          </a:p>
        </p:txBody>
      </p:sp>
      <p:sp>
        <p:nvSpPr>
          <p:cNvPr id="6" name="TextBox 5"/>
          <p:cNvSpPr txBox="1"/>
          <p:nvPr/>
        </p:nvSpPr>
        <p:spPr>
          <a:xfrm>
            <a:off x="619991" y="624563"/>
            <a:ext cx="10952018" cy="784830"/>
          </a:xfrm>
          <a:prstGeom prst="rect">
            <a:avLst/>
          </a:prstGeom>
          <a:noFill/>
        </p:spPr>
        <p:txBody>
          <a:bodyPr wrap="square" rtlCol="0">
            <a:spAutoFit/>
          </a:bodyPr>
          <a:lstStyle/>
          <a:p>
            <a:pPr algn="ctr"/>
            <a:r>
              <a:rPr lang="en-US" sz="4500" dirty="0">
                <a:latin typeface="Gill Sans MT" panose="020B0502020104020203" pitchFamily="34" charset="0"/>
              </a:rPr>
              <a:t>The Essence of </a:t>
            </a:r>
            <a:r>
              <a:rPr lang="en-US" sz="4500" dirty="0" smtClean="0">
                <a:latin typeface="Gill Sans MT" panose="020B0502020104020203" pitchFamily="34" charset="0"/>
              </a:rPr>
              <a:t>New </a:t>
            </a:r>
            <a:r>
              <a:rPr lang="en-US" sz="4500" dirty="0">
                <a:latin typeface="Gill Sans MT" panose="020B0502020104020203" pitchFamily="34" charset="0"/>
              </a:rPr>
              <a:t>Testament </a:t>
            </a:r>
            <a:r>
              <a:rPr lang="en-US" sz="4500" dirty="0" smtClean="0">
                <a:latin typeface="Gill Sans MT" panose="020B0502020104020203" pitchFamily="34" charset="0"/>
              </a:rPr>
              <a:t>Church</a:t>
            </a:r>
            <a:endParaRPr lang="en-US" sz="4500" dirty="0">
              <a:latin typeface="Gill Sans MT" panose="020B0502020104020203" pitchFamily="34" charset="0"/>
            </a:endParaRPr>
          </a:p>
        </p:txBody>
      </p:sp>
      <p:sp>
        <p:nvSpPr>
          <p:cNvPr id="4" name="TextBox 3"/>
          <p:cNvSpPr txBox="1"/>
          <p:nvPr/>
        </p:nvSpPr>
        <p:spPr>
          <a:xfrm>
            <a:off x="1695451" y="1764624"/>
            <a:ext cx="8801099" cy="1323439"/>
          </a:xfrm>
          <a:prstGeom prst="rect">
            <a:avLst/>
          </a:prstGeom>
          <a:noFill/>
        </p:spPr>
        <p:txBody>
          <a:bodyPr wrap="square" rtlCol="0">
            <a:spAutoFit/>
          </a:bodyPr>
          <a:lstStyle/>
          <a:p>
            <a:pPr algn="ctr"/>
            <a:r>
              <a:rPr lang="en-US" sz="4000" b="1" dirty="0">
                <a:latin typeface="Garamond" panose="02020404030301010803" pitchFamily="18" charset="0"/>
                <a:cs typeface="Andalus" panose="02020603050405020304" pitchFamily="18" charset="-78"/>
              </a:rPr>
              <a:t>The essence of the </a:t>
            </a:r>
            <a:r>
              <a:rPr lang="en-US" sz="4000" b="1" dirty="0" smtClean="0">
                <a:latin typeface="Garamond" panose="02020404030301010803" pitchFamily="18" charset="0"/>
                <a:cs typeface="Andalus" panose="02020603050405020304" pitchFamily="18" charset="-78"/>
              </a:rPr>
              <a:t>New Testament </a:t>
            </a:r>
            <a:r>
              <a:rPr lang="en-US" sz="4000" b="1" dirty="0">
                <a:latin typeface="Garamond" panose="02020404030301010803" pitchFamily="18" charset="0"/>
                <a:cs typeface="Andalus" panose="02020603050405020304" pitchFamily="18" charset="-78"/>
              </a:rPr>
              <a:t>church is </a:t>
            </a:r>
            <a:r>
              <a:rPr lang="en-US" sz="4000" b="1" dirty="0" smtClean="0">
                <a:solidFill>
                  <a:srgbClr val="FF5050"/>
                </a:solidFill>
                <a:latin typeface="Gill Sans MT" panose="020B0502020104020203" pitchFamily="34" charset="0"/>
                <a:cs typeface="Andalus" panose="02020603050405020304" pitchFamily="18" charset="-78"/>
              </a:rPr>
              <a:t>RELATIONSHIPS</a:t>
            </a:r>
            <a:r>
              <a:rPr lang="en-US" sz="4000" b="1" dirty="0" smtClean="0">
                <a:latin typeface="Gill Sans MT" panose="020B0502020104020203" pitchFamily="34" charset="0"/>
                <a:cs typeface="Andalus" panose="02020603050405020304" pitchFamily="18" charset="-78"/>
              </a:rPr>
              <a:t>:</a:t>
            </a:r>
            <a:endParaRPr lang="en-US" sz="4000" b="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350728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020509" y="2038401"/>
            <a:ext cx="10150982" cy="3744615"/>
          </a:xfrm>
          <a:prstGeom prst="rect">
            <a:avLst/>
          </a:prstGeom>
          <a:noFill/>
        </p:spPr>
        <p:txBody>
          <a:bodyPr wrap="square" rtlCol="0">
            <a:spAutoFit/>
          </a:bodyPr>
          <a:lstStyle/>
          <a:p>
            <a:pPr algn="ctr"/>
            <a:r>
              <a:rPr lang="en-US" sz="3200" b="1" dirty="0" smtClean="0">
                <a:latin typeface="Gill Sans MT" panose="020B0502020104020203" pitchFamily="34" charset="0"/>
                <a:cs typeface="Andalus" panose="02020603050405020304" pitchFamily="18" charset="-78"/>
              </a:rPr>
              <a:t>God’s </a:t>
            </a:r>
            <a:r>
              <a:rPr lang="en-US" sz="3200" b="1" dirty="0">
                <a:solidFill>
                  <a:srgbClr val="FF5050"/>
                </a:solidFill>
                <a:latin typeface="Gill Sans MT" panose="020B0502020104020203" pitchFamily="34" charset="0"/>
                <a:cs typeface="Andalus" panose="02020603050405020304" pitchFamily="18" charset="-78"/>
              </a:rPr>
              <a:t>purpose for the </a:t>
            </a:r>
            <a:r>
              <a:rPr lang="en-US" sz="3200" b="1" dirty="0" smtClean="0">
                <a:solidFill>
                  <a:srgbClr val="FF5050"/>
                </a:solidFill>
                <a:latin typeface="Gill Sans MT" panose="020B0502020104020203" pitchFamily="34" charset="0"/>
                <a:cs typeface="Andalus" panose="02020603050405020304" pitchFamily="18" charset="-78"/>
              </a:rPr>
              <a:t>church </a:t>
            </a:r>
            <a:r>
              <a:rPr lang="en-US" sz="3200" b="1" dirty="0">
                <a:latin typeface="Gill Sans MT" panose="020B0502020104020203" pitchFamily="34" charset="0"/>
                <a:cs typeface="Andalus" panose="02020603050405020304" pitchFamily="18" charset="-78"/>
              </a:rPr>
              <a:t>in the </a:t>
            </a:r>
            <a:r>
              <a:rPr lang="en-US" sz="3200" b="1" dirty="0" smtClean="0">
                <a:latin typeface="Gill Sans MT" panose="020B0502020104020203" pitchFamily="34" charset="0"/>
                <a:cs typeface="Andalus" panose="02020603050405020304" pitchFamily="18" charset="-78"/>
              </a:rPr>
              <a:t>New Testament:</a:t>
            </a:r>
            <a:endParaRPr lang="en-US" sz="3200" b="1" dirty="0">
              <a:latin typeface="Gill Sans MT" panose="020B0502020104020203" pitchFamily="34" charset="0"/>
              <a:cs typeface="Andalus" panose="02020603050405020304" pitchFamily="18" charset="-78"/>
            </a:endParaRPr>
          </a:p>
          <a:p>
            <a:pPr algn="ctr">
              <a:spcAft>
                <a:spcPts val="800"/>
              </a:spcAft>
            </a:pPr>
            <a:r>
              <a:rPr lang="en-US" sz="3200" dirty="0" smtClean="0">
                <a:latin typeface="Garamond" panose="02020404030301010803" pitchFamily="18" charset="0"/>
                <a:cs typeface="Andalus" panose="02020603050405020304" pitchFamily="18" charset="-78"/>
              </a:rPr>
              <a:t>the spiritual growth</a:t>
            </a:r>
            <a:r>
              <a:rPr lang="en-US" sz="3200" dirty="0">
                <a:latin typeface="Garamond" panose="02020404030301010803" pitchFamily="18" charset="0"/>
                <a:cs typeface="Andalus" panose="02020603050405020304" pitchFamily="18" charset="-78"/>
              </a:rPr>
              <a:t> </a:t>
            </a:r>
            <a:r>
              <a:rPr lang="en-US" sz="3200" dirty="0" smtClean="0">
                <a:latin typeface="Garamond" panose="02020404030301010803" pitchFamily="18" charset="0"/>
                <a:cs typeface="Andalus" panose="02020603050405020304" pitchFamily="18" charset="-78"/>
              </a:rPr>
              <a:t>of the individual believer</a:t>
            </a:r>
            <a:r>
              <a:rPr lang="en-US" sz="3200" dirty="0" smtClean="0">
                <a:latin typeface="Garamond" panose="02020404030301010803" pitchFamily="18" charset="0"/>
                <a:cs typeface="Andalus" panose="02020603050405020304" pitchFamily="18" charset="-78"/>
              </a:rPr>
              <a:t>.</a:t>
            </a:r>
            <a:endParaRPr lang="en-US" sz="3200" dirty="0" smtClean="0">
              <a:latin typeface="Garamond" panose="02020404030301010803" pitchFamily="18" charset="0"/>
              <a:cs typeface="Andalus" panose="02020603050405020304" pitchFamily="18" charset="-78"/>
            </a:endParaRPr>
          </a:p>
          <a:p>
            <a:pPr algn="ctr"/>
            <a:r>
              <a:rPr lang="en-US" sz="3200" b="1" dirty="0">
                <a:latin typeface="Gill Sans MT" panose="020B0502020104020203" pitchFamily="34" charset="0"/>
                <a:cs typeface="Andalus" panose="02020603050405020304" pitchFamily="18" charset="-78"/>
              </a:rPr>
              <a:t>God’s </a:t>
            </a:r>
            <a:r>
              <a:rPr lang="en-US" sz="3200" b="1" dirty="0">
                <a:solidFill>
                  <a:srgbClr val="FF5050"/>
                </a:solidFill>
                <a:latin typeface="Gill Sans MT" panose="020B0502020104020203" pitchFamily="34" charset="0"/>
                <a:cs typeface="Andalus" panose="02020603050405020304" pitchFamily="18" charset="-78"/>
              </a:rPr>
              <a:t>means for </a:t>
            </a:r>
            <a:r>
              <a:rPr lang="en-US" sz="3200" b="1" dirty="0" smtClean="0">
                <a:solidFill>
                  <a:srgbClr val="FF5050"/>
                </a:solidFill>
                <a:latin typeface="Gill Sans MT" panose="020B0502020104020203" pitchFamily="34" charset="0"/>
                <a:cs typeface="Andalus" panose="02020603050405020304" pitchFamily="18" charset="-78"/>
              </a:rPr>
              <a:t>carrying out the </a:t>
            </a:r>
            <a:r>
              <a:rPr lang="en-US" sz="3200" b="1" dirty="0">
                <a:solidFill>
                  <a:srgbClr val="FF5050"/>
                </a:solidFill>
                <a:latin typeface="Gill Sans MT" panose="020B0502020104020203" pitchFamily="34" charset="0"/>
                <a:cs typeface="Andalus" panose="02020603050405020304" pitchFamily="18" charset="-78"/>
              </a:rPr>
              <a:t>church</a:t>
            </a:r>
            <a:r>
              <a:rPr lang="en-US" sz="3200" b="1" dirty="0" smtClean="0">
                <a:solidFill>
                  <a:srgbClr val="FF5050"/>
                </a:solidFill>
                <a:latin typeface="Gill Sans MT" panose="020B0502020104020203" pitchFamily="34" charset="0"/>
                <a:cs typeface="Andalus" panose="02020603050405020304" pitchFamily="18" charset="-78"/>
              </a:rPr>
              <a:t> </a:t>
            </a:r>
          </a:p>
          <a:p>
            <a:pPr algn="ctr"/>
            <a:r>
              <a:rPr lang="en-US" sz="3200" b="1" dirty="0" smtClean="0">
                <a:latin typeface="Gill Sans MT" panose="020B0502020104020203" pitchFamily="34" charset="0"/>
                <a:cs typeface="Andalus" panose="02020603050405020304" pitchFamily="18" charset="-78"/>
              </a:rPr>
              <a:t>in </a:t>
            </a:r>
            <a:r>
              <a:rPr lang="en-US" sz="3200" b="1" dirty="0">
                <a:latin typeface="Gill Sans MT" panose="020B0502020104020203" pitchFamily="34" charset="0"/>
                <a:cs typeface="Andalus" panose="02020603050405020304" pitchFamily="18" charset="-78"/>
              </a:rPr>
              <a:t>the </a:t>
            </a:r>
            <a:r>
              <a:rPr lang="en-US" sz="3200" b="1" dirty="0" smtClean="0">
                <a:latin typeface="Gill Sans MT" panose="020B0502020104020203" pitchFamily="34" charset="0"/>
                <a:cs typeface="Andalus" panose="02020603050405020304" pitchFamily="18" charset="-78"/>
              </a:rPr>
              <a:t>New Testament: </a:t>
            </a:r>
            <a:endParaRPr lang="en-US" sz="3200" b="1" dirty="0">
              <a:latin typeface="Gill Sans MT" panose="020B0502020104020203" pitchFamily="34" charset="0"/>
              <a:cs typeface="Andalus" panose="02020603050405020304" pitchFamily="18" charset="-78"/>
            </a:endParaRPr>
          </a:p>
          <a:p>
            <a:pPr algn="ctr">
              <a:spcAft>
                <a:spcPts val="800"/>
              </a:spcAft>
            </a:pPr>
            <a:r>
              <a:rPr lang="en-US" sz="3200" dirty="0">
                <a:latin typeface="Garamond" panose="02020404030301010803" pitchFamily="18" charset="0"/>
                <a:cs typeface="Andalus" panose="02020603050405020304"/>
              </a:rPr>
              <a:t> believers biblically building each other up.</a:t>
            </a:r>
          </a:p>
          <a:p>
            <a:pPr algn="ctr"/>
            <a:r>
              <a:rPr lang="en-US" sz="3200" b="1" dirty="0">
                <a:latin typeface="Gill Sans MT" panose="020B0502020104020203" pitchFamily="34" charset="0"/>
                <a:cs typeface="Andalus" panose="02020603050405020304" pitchFamily="18" charset="-78"/>
              </a:rPr>
              <a:t>God’s </a:t>
            </a:r>
            <a:r>
              <a:rPr lang="en-US" sz="3200" b="1" dirty="0">
                <a:solidFill>
                  <a:srgbClr val="FF5050"/>
                </a:solidFill>
                <a:latin typeface="Gill Sans MT" panose="020B0502020104020203" pitchFamily="34" charset="0"/>
                <a:cs typeface="Andalus" panose="02020603050405020304" pitchFamily="18" charset="-78"/>
              </a:rPr>
              <a:t>agenda for church </a:t>
            </a:r>
            <a:r>
              <a:rPr lang="en-US" sz="3200" b="1" dirty="0" smtClean="0">
                <a:latin typeface="Gill Sans MT" panose="020B0502020104020203" pitchFamily="34" charset="0"/>
                <a:cs typeface="Andalus" panose="02020603050405020304" pitchFamily="18" charset="-78"/>
              </a:rPr>
              <a:t>in </a:t>
            </a:r>
            <a:r>
              <a:rPr lang="en-US" sz="3200" b="1" dirty="0">
                <a:latin typeface="Gill Sans MT" panose="020B0502020104020203" pitchFamily="34" charset="0"/>
                <a:cs typeface="Andalus" panose="02020603050405020304" pitchFamily="18" charset="-78"/>
              </a:rPr>
              <a:t>the </a:t>
            </a:r>
            <a:r>
              <a:rPr lang="en-US" sz="3200" b="1" dirty="0" smtClean="0">
                <a:latin typeface="Gill Sans MT" panose="020B0502020104020203" pitchFamily="34" charset="0"/>
                <a:cs typeface="Andalus" panose="02020603050405020304" pitchFamily="18" charset="-78"/>
              </a:rPr>
              <a:t>New Testament:</a:t>
            </a:r>
            <a:endParaRPr lang="en-US" sz="3200" b="1" dirty="0">
              <a:latin typeface="Gill Sans MT" panose="020B0502020104020203" pitchFamily="34" charset="0"/>
              <a:cs typeface="Andalus" panose="02020603050405020304" pitchFamily="18" charset="-78"/>
            </a:endParaRPr>
          </a:p>
          <a:p>
            <a:pPr algn="ctr">
              <a:spcAft>
                <a:spcPts val="800"/>
              </a:spcAft>
            </a:pPr>
            <a:r>
              <a:rPr lang="en-US" sz="3200" dirty="0">
                <a:latin typeface="Garamond" panose="02020404030301010803" pitchFamily="18" charset="0"/>
                <a:cs typeface="Andalus" panose="02020603050405020304" pitchFamily="18" charset="-78"/>
              </a:rPr>
              <a:t>exclusively contained in the </a:t>
            </a:r>
            <a:r>
              <a:rPr lang="en-US" sz="3200" dirty="0" smtClean="0">
                <a:latin typeface="Garamond" panose="02020404030301010803" pitchFamily="18" charset="0"/>
                <a:cs typeface="Andalus" panose="02020603050405020304" pitchFamily="18" charset="-78"/>
              </a:rPr>
              <a:t>New Testament.</a:t>
            </a:r>
            <a:endParaRPr lang="en-US" sz="3200" dirty="0">
              <a:latin typeface="Garamond" panose="02020404030301010803" pitchFamily="18" charset="0"/>
              <a:cs typeface="Andalus" panose="02020603050405020304" pitchFamily="18" charset="-78"/>
            </a:endParaRPr>
          </a:p>
        </p:txBody>
      </p:sp>
      <p:sp>
        <p:nvSpPr>
          <p:cNvPr id="6" name="TextBox 5"/>
          <p:cNvSpPr txBox="1"/>
          <p:nvPr/>
        </p:nvSpPr>
        <p:spPr>
          <a:xfrm>
            <a:off x="619991" y="624563"/>
            <a:ext cx="10952018" cy="784830"/>
          </a:xfrm>
          <a:prstGeom prst="rect">
            <a:avLst/>
          </a:prstGeom>
          <a:noFill/>
        </p:spPr>
        <p:txBody>
          <a:bodyPr wrap="square" rtlCol="0">
            <a:spAutoFit/>
          </a:bodyPr>
          <a:lstStyle/>
          <a:p>
            <a:pPr algn="ctr"/>
            <a:r>
              <a:rPr lang="en-US" sz="4500" dirty="0">
                <a:latin typeface="Gill Sans MT" panose="020B0502020104020203" pitchFamily="34" charset="0"/>
              </a:rPr>
              <a:t>The Essence of the New Testament </a:t>
            </a:r>
            <a:r>
              <a:rPr lang="en-US" sz="4500" dirty="0" smtClean="0">
                <a:latin typeface="Gill Sans MT" panose="020B0502020104020203" pitchFamily="34" charset="0"/>
              </a:rPr>
              <a:t>Church</a:t>
            </a:r>
            <a:endParaRPr lang="en-US" sz="4500" dirty="0">
              <a:latin typeface="Gill Sans MT" panose="020B0502020104020203" pitchFamily="34" charset="0"/>
            </a:endParaRPr>
          </a:p>
        </p:txBody>
      </p:sp>
    </p:spTree>
    <p:extLst>
      <p:ext uri="{BB962C8B-B14F-4D97-AF65-F5344CB8AC3E}">
        <p14:creationId xmlns:p14="http://schemas.microsoft.com/office/powerpoint/2010/main" val="5550431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91132" y="2291172"/>
            <a:ext cx="9648649" cy="2823850"/>
          </a:xfrm>
          <a:prstGeom prst="rect">
            <a:avLst/>
          </a:prstGeom>
          <a:noFill/>
        </p:spPr>
        <p:txBody>
          <a:bodyPr wrap="square" rtlCol="0">
            <a:spAutoFit/>
          </a:bodyPr>
          <a:lstStyle/>
          <a:p>
            <a:pPr marL="742950" indent="-742950">
              <a:spcAft>
                <a:spcPts val="1500"/>
              </a:spcAft>
              <a:buClr>
                <a:srgbClr val="FF5050"/>
              </a:buClr>
              <a:buFont typeface="Wingdings 2" panose="05020102010507070707" pitchFamily="18" charset="2"/>
              <a:buChar char="±"/>
            </a:pPr>
            <a:r>
              <a:rPr lang="en-US" sz="3500" dirty="0" smtClean="0">
                <a:latin typeface="Gill Sans MT" panose="020B0502020104020203" pitchFamily="34" charset="0"/>
              </a:rPr>
              <a:t>Mentor / </a:t>
            </a:r>
            <a:r>
              <a:rPr lang="en-US" sz="3500" dirty="0" smtClean="0">
                <a:latin typeface="Gill Sans MT" panose="020B0502020104020203" pitchFamily="34" charset="0"/>
              </a:rPr>
              <a:t>‘mentoree’</a:t>
            </a:r>
            <a:endParaRPr lang="en-US" sz="3500" dirty="0" smtClean="0">
              <a:latin typeface="Gill Sans MT" panose="020B0502020104020203" pitchFamily="34" charset="0"/>
            </a:endParaRPr>
          </a:p>
          <a:p>
            <a:pPr marL="742950" lvl="0" indent="-742950">
              <a:spcAft>
                <a:spcPts val="1500"/>
              </a:spcAft>
              <a:buClr>
                <a:srgbClr val="FF5050"/>
              </a:buClr>
              <a:buFont typeface="Wingdings 2" panose="05020102010507070707" pitchFamily="18" charset="2"/>
              <a:buChar char="±"/>
            </a:pPr>
            <a:r>
              <a:rPr lang="en-US" sz="3500" dirty="0">
                <a:solidFill>
                  <a:prstClr val="black"/>
                </a:solidFill>
                <a:latin typeface="Gill Sans MT" panose="020B0502020104020203" pitchFamily="34" charset="0"/>
              </a:rPr>
              <a:t>Peer </a:t>
            </a:r>
            <a:r>
              <a:rPr lang="en-US" sz="3500" dirty="0" smtClean="0">
                <a:solidFill>
                  <a:prstClr val="black"/>
                </a:solidFill>
                <a:latin typeface="Gill Sans MT" panose="020B0502020104020203" pitchFamily="34" charset="0"/>
              </a:rPr>
              <a:t>relationships</a:t>
            </a:r>
          </a:p>
          <a:p>
            <a:pPr marL="742950" indent="-742950">
              <a:spcAft>
                <a:spcPts val="1500"/>
              </a:spcAft>
              <a:buClr>
                <a:srgbClr val="FF5050"/>
              </a:buClr>
              <a:buFont typeface="Wingdings 2" panose="05020102010507070707" pitchFamily="18" charset="2"/>
              <a:buChar char="±"/>
            </a:pPr>
            <a:r>
              <a:rPr lang="en-US" sz="3500" dirty="0">
                <a:latin typeface="Gill Sans MT" panose="020B0502020104020203" pitchFamily="34" charset="0"/>
              </a:rPr>
              <a:t>Relationships between believing family </a:t>
            </a:r>
            <a:r>
              <a:rPr lang="en-US" sz="3500" dirty="0" smtClean="0">
                <a:latin typeface="Gill Sans MT" panose="020B0502020104020203" pitchFamily="34" charset="0"/>
              </a:rPr>
              <a:t>members</a:t>
            </a:r>
          </a:p>
          <a:p>
            <a:pPr marL="742950" lvl="0" indent="-742950">
              <a:spcAft>
                <a:spcPts val="1500"/>
              </a:spcAft>
              <a:buClr>
                <a:srgbClr val="FF5050"/>
              </a:buClr>
              <a:buFont typeface="Wingdings 2" panose="05020102010507070707" pitchFamily="18" charset="2"/>
              <a:buChar char="±"/>
            </a:pPr>
            <a:r>
              <a:rPr lang="en-US" sz="3500" dirty="0" smtClean="0">
                <a:latin typeface="Gill Sans MT" panose="020B0502020104020203" pitchFamily="34" charset="0"/>
              </a:rPr>
              <a:t>Employer / employee relationships</a:t>
            </a:r>
            <a:endParaRPr lang="en-US" sz="3500" dirty="0">
              <a:latin typeface="Gill Sans MT" panose="020B0502020104020203" pitchFamily="34" charset="0"/>
            </a:endParaRPr>
          </a:p>
        </p:txBody>
      </p:sp>
      <p:sp>
        <p:nvSpPr>
          <p:cNvPr id="9" name="TextBox 8"/>
          <p:cNvSpPr txBox="1"/>
          <p:nvPr/>
        </p:nvSpPr>
        <p:spPr>
          <a:xfrm>
            <a:off x="619991" y="624563"/>
            <a:ext cx="10952018" cy="1169551"/>
          </a:xfrm>
          <a:prstGeom prst="rect">
            <a:avLst/>
          </a:prstGeom>
          <a:noFill/>
        </p:spPr>
        <p:txBody>
          <a:bodyPr wrap="square" rtlCol="0">
            <a:spAutoFit/>
          </a:bodyPr>
          <a:lstStyle/>
          <a:p>
            <a:pPr algn="ctr"/>
            <a:r>
              <a:rPr lang="en-US" sz="4500" dirty="0">
                <a:latin typeface="Gill Sans MT" panose="020B0502020104020203" pitchFamily="34" charset="0"/>
              </a:rPr>
              <a:t>The Essence of the New Testament </a:t>
            </a:r>
            <a:r>
              <a:rPr lang="en-US" sz="4500" dirty="0" smtClean="0">
                <a:latin typeface="Gill Sans MT" panose="020B0502020104020203" pitchFamily="34" charset="0"/>
              </a:rPr>
              <a:t>Church</a:t>
            </a:r>
          </a:p>
          <a:p>
            <a:pPr algn="ctr"/>
            <a:r>
              <a:rPr lang="en-US" sz="2500" b="1" dirty="0" smtClean="0">
                <a:solidFill>
                  <a:srgbClr val="FF5050"/>
                </a:solidFill>
                <a:latin typeface="Gill Sans MT" panose="020B0502020104020203" pitchFamily="34" charset="0"/>
              </a:rPr>
              <a:t>EXAMPLES OF NEW TESTAMENT RELATIONSHIP TYPES</a:t>
            </a:r>
            <a:endParaRPr lang="en-US" sz="2500" b="1" dirty="0">
              <a:solidFill>
                <a:srgbClr val="FF5050"/>
              </a:solidFill>
              <a:latin typeface="Gill Sans MT" panose="020B0502020104020203" pitchFamily="34" charset="0"/>
            </a:endParaRPr>
          </a:p>
        </p:txBody>
      </p:sp>
    </p:spTree>
    <p:extLst>
      <p:ext uri="{BB962C8B-B14F-4D97-AF65-F5344CB8AC3E}">
        <p14:creationId xmlns:p14="http://schemas.microsoft.com/office/powerpoint/2010/main" val="1026903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19991" y="624563"/>
            <a:ext cx="10952018" cy="1169551"/>
          </a:xfrm>
          <a:prstGeom prst="rect">
            <a:avLst/>
          </a:prstGeom>
          <a:noFill/>
        </p:spPr>
        <p:txBody>
          <a:bodyPr wrap="square" rtlCol="0">
            <a:spAutoFit/>
          </a:bodyPr>
          <a:lstStyle/>
          <a:p>
            <a:pPr algn="ctr"/>
            <a:r>
              <a:rPr lang="en-US" sz="4500" dirty="0">
                <a:latin typeface="Gill Sans MT" panose="020B0502020104020203" pitchFamily="34" charset="0"/>
              </a:rPr>
              <a:t>The Essence of the New Testament </a:t>
            </a:r>
            <a:r>
              <a:rPr lang="en-US" sz="4500" dirty="0" smtClean="0">
                <a:latin typeface="Gill Sans MT" panose="020B0502020104020203" pitchFamily="34" charset="0"/>
              </a:rPr>
              <a:t>Church</a:t>
            </a:r>
          </a:p>
          <a:p>
            <a:pPr algn="ctr"/>
            <a:r>
              <a:rPr lang="en-US" sz="2500" b="1" dirty="0" smtClean="0">
                <a:solidFill>
                  <a:srgbClr val="FF5050"/>
                </a:solidFill>
                <a:latin typeface="Gill Sans MT" panose="020B0502020104020203" pitchFamily="34" charset="0"/>
              </a:rPr>
              <a:t>HOW RELATIONSHIPS </a:t>
            </a:r>
            <a:r>
              <a:rPr lang="en-US" sz="2500" b="1" dirty="0" smtClean="0">
                <a:solidFill>
                  <a:srgbClr val="FF5050"/>
                </a:solidFill>
                <a:latin typeface="Gill Sans MT" panose="020B0502020104020203" pitchFamily="34" charset="0"/>
              </a:rPr>
              <a:t>CAUSE SPIRITUAL </a:t>
            </a:r>
            <a:r>
              <a:rPr lang="en-US" sz="2500" b="1" dirty="0" smtClean="0">
                <a:solidFill>
                  <a:srgbClr val="FF5050"/>
                </a:solidFill>
                <a:latin typeface="Gill Sans MT" panose="020B0502020104020203" pitchFamily="34" charset="0"/>
              </a:rPr>
              <a:t>GROWTH</a:t>
            </a:r>
            <a:endParaRPr lang="en-US" sz="2500" b="1" dirty="0">
              <a:solidFill>
                <a:srgbClr val="FF5050"/>
              </a:solidFill>
              <a:latin typeface="Gill Sans MT" panose="020B0502020104020203" pitchFamily="34" charset="0"/>
            </a:endParaRPr>
          </a:p>
        </p:txBody>
      </p:sp>
      <p:sp>
        <p:nvSpPr>
          <p:cNvPr id="4" name="TextBox 3"/>
          <p:cNvSpPr txBox="1"/>
          <p:nvPr/>
        </p:nvSpPr>
        <p:spPr>
          <a:xfrm>
            <a:off x="2390558" y="3742020"/>
            <a:ext cx="7997025" cy="2369880"/>
          </a:xfrm>
          <a:prstGeom prst="rect">
            <a:avLst/>
          </a:prstGeom>
          <a:noFill/>
        </p:spPr>
        <p:txBody>
          <a:bodyPr wrap="square" rtlCol="0">
            <a:spAutoFit/>
          </a:bodyPr>
          <a:lstStyle>
            <a:defPPr>
              <a:defRPr lang="en-US"/>
            </a:defPPr>
            <a:lvl1pPr marL="742950" indent="-742950">
              <a:spcAft>
                <a:spcPts val="1500"/>
              </a:spcAft>
              <a:buClr>
                <a:srgbClr val="FF5050"/>
              </a:buClr>
              <a:buFont typeface="MS Outlook" panose="05010100010000000000" pitchFamily="2" charset="2"/>
              <a:buChar char=""/>
              <a:defRPr sz="3500">
                <a:latin typeface="Gill Sans MT" panose="020B0502020104020203" pitchFamily="34" charset="0"/>
              </a:defRPr>
            </a:lvl1pPr>
          </a:lstStyle>
          <a:p>
            <a:pPr marL="0" indent="0">
              <a:spcAft>
                <a:spcPts val="800"/>
              </a:spcAft>
              <a:buNone/>
            </a:pPr>
            <a:r>
              <a:rPr lang="en-US" sz="3200" b="1" dirty="0"/>
              <a:t>Relationships provide </a:t>
            </a:r>
            <a:r>
              <a:rPr lang="en-US" sz="3200" b="1" dirty="0" smtClean="0"/>
              <a:t>opportunities to:</a:t>
            </a:r>
            <a:endParaRPr lang="en-US" sz="3200" b="1" dirty="0"/>
          </a:p>
          <a:p>
            <a:pPr marL="1085850" indent="-685800">
              <a:spcAft>
                <a:spcPts val="800"/>
              </a:spcAft>
              <a:buFont typeface="Wingdings 2" panose="05020102010507070707" pitchFamily="18" charset="2"/>
              <a:buChar char="±"/>
            </a:pPr>
            <a:r>
              <a:rPr lang="en-US" sz="3200" dirty="0" smtClean="0"/>
              <a:t>Learn </a:t>
            </a:r>
            <a:r>
              <a:rPr lang="en-US" sz="3200" dirty="0"/>
              <a:t>by example </a:t>
            </a:r>
          </a:p>
          <a:p>
            <a:pPr marL="1085850" indent="-685800">
              <a:spcAft>
                <a:spcPts val="800"/>
              </a:spcAft>
              <a:buFont typeface="Wingdings 2" panose="05020102010507070707" pitchFamily="18" charset="2"/>
              <a:buChar char="±"/>
            </a:pPr>
            <a:r>
              <a:rPr lang="en-US" sz="3200" dirty="0" smtClean="0"/>
              <a:t>Use </a:t>
            </a:r>
            <a:r>
              <a:rPr lang="en-US" sz="3200" dirty="0"/>
              <a:t>spiritual gifts to benefit others</a:t>
            </a:r>
          </a:p>
          <a:p>
            <a:pPr marL="1085850" indent="-685800">
              <a:spcAft>
                <a:spcPts val="800"/>
              </a:spcAft>
              <a:buFont typeface="Wingdings 2" panose="05020102010507070707" pitchFamily="18" charset="2"/>
              <a:buChar char="±"/>
            </a:pPr>
            <a:r>
              <a:rPr lang="en-US" sz="3200" dirty="0" smtClean="0"/>
              <a:t>Encourage </a:t>
            </a:r>
            <a:r>
              <a:rPr lang="en-US" sz="3200" dirty="0"/>
              <a:t>and comfort</a:t>
            </a:r>
          </a:p>
        </p:txBody>
      </p:sp>
      <p:sp>
        <p:nvSpPr>
          <p:cNvPr id="9" name="TextBox 8"/>
          <p:cNvSpPr txBox="1"/>
          <p:nvPr/>
        </p:nvSpPr>
        <p:spPr>
          <a:xfrm>
            <a:off x="1035632" y="2069430"/>
            <a:ext cx="10120737" cy="1369606"/>
          </a:xfrm>
          <a:prstGeom prst="rect">
            <a:avLst/>
          </a:prstGeom>
          <a:noFill/>
        </p:spPr>
        <p:txBody>
          <a:bodyPr wrap="square" rtlCol="0">
            <a:spAutoFit/>
          </a:bodyPr>
          <a:lstStyle/>
          <a:p>
            <a:pPr algn="ctr"/>
            <a:r>
              <a:rPr lang="en-US" sz="2300" dirty="0" smtClean="0">
                <a:latin typeface="Garamond" panose="02020404030301010803" pitchFamily="18" charset="0"/>
                <a:cs typeface="Andalus" panose="02020603050405020304" pitchFamily="18" charset="-78"/>
              </a:rPr>
              <a:t>Eph. 4:11-13 </a:t>
            </a:r>
            <a:r>
              <a:rPr lang="en-US" sz="2000" b="1" i="1" dirty="0" smtClean="0">
                <a:latin typeface="Garamond" panose="02020404030301010803" pitchFamily="18" charset="0"/>
                <a:cs typeface="Andalus" panose="02020603050405020304" pitchFamily="18" charset="-78"/>
              </a:rPr>
              <a:t>“And it was he who gave the apostles, the prophets, the evangelists, the pastors and </a:t>
            </a:r>
            <a:r>
              <a:rPr lang="en-US" sz="2000" b="1" i="1" dirty="0">
                <a:latin typeface="Garamond" panose="02020404030301010803" pitchFamily="18" charset="0"/>
                <a:cs typeface="Andalus" panose="02020603050405020304" pitchFamily="18" charset="-78"/>
              </a:rPr>
              <a:t>teachers </a:t>
            </a:r>
            <a:r>
              <a:rPr lang="en-US" sz="2000" b="1" i="1" dirty="0" smtClean="0">
                <a:solidFill>
                  <a:srgbClr val="FF5050"/>
                </a:solidFill>
                <a:latin typeface="Garamond" panose="02020404030301010803" pitchFamily="18" charset="0"/>
                <a:cs typeface="Andalus" panose="02020603050405020304" pitchFamily="18" charset="-78"/>
              </a:rPr>
              <a:t>to </a:t>
            </a:r>
            <a:r>
              <a:rPr lang="en-US" sz="2000" b="1" i="1" dirty="0">
                <a:solidFill>
                  <a:srgbClr val="FF5050"/>
                </a:solidFill>
                <a:latin typeface="Garamond" panose="02020404030301010803" pitchFamily="18" charset="0"/>
                <a:cs typeface="Andalus" panose="02020603050405020304" pitchFamily="18" charset="-78"/>
              </a:rPr>
              <a:t>prepare God’s people for works of service, so that the body of Christ may be built </a:t>
            </a:r>
            <a:r>
              <a:rPr lang="en-US" sz="2000" b="1" i="1" dirty="0" smtClean="0">
                <a:solidFill>
                  <a:srgbClr val="FF5050"/>
                </a:solidFill>
                <a:latin typeface="Garamond" panose="02020404030301010803" pitchFamily="18" charset="0"/>
                <a:cs typeface="Andalus" panose="02020603050405020304" pitchFamily="18" charset="-78"/>
              </a:rPr>
              <a:t>up until we all attain to the unity of the faith and of the knowledge of the Son of God, to the mature person, to the measure of the stature of the fullness of Christ…”</a:t>
            </a:r>
            <a:endParaRPr lang="en-US" sz="2000" b="1" i="1" dirty="0">
              <a:solidFill>
                <a:srgbClr val="FF5050"/>
              </a:solidFill>
              <a:latin typeface="Garamond" panose="02020404030301010803" pitchFamily="18" charset="0"/>
              <a:cs typeface="Andalus" panose="02020603050405020304" pitchFamily="18" charset="-78"/>
            </a:endParaRPr>
          </a:p>
        </p:txBody>
      </p:sp>
    </p:spTree>
    <p:extLst>
      <p:ext uri="{BB962C8B-B14F-4D97-AF65-F5344CB8AC3E}">
        <p14:creationId xmlns:p14="http://schemas.microsoft.com/office/powerpoint/2010/main" val="4075021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2673" y="1039091"/>
            <a:ext cx="10952018" cy="707886"/>
          </a:xfrm>
          <a:prstGeom prst="rect">
            <a:avLst/>
          </a:prstGeom>
          <a:noFill/>
        </p:spPr>
        <p:txBody>
          <a:bodyPr wrap="square" rtlCol="0">
            <a:spAutoFit/>
          </a:bodyPr>
          <a:lstStyle/>
          <a:p>
            <a:pPr algn="ctr"/>
            <a:endParaRPr lang="en-US" sz="4000" dirty="0"/>
          </a:p>
        </p:txBody>
      </p:sp>
      <p:sp>
        <p:nvSpPr>
          <p:cNvPr id="4" name="TextBox 3"/>
          <p:cNvSpPr txBox="1"/>
          <p:nvPr/>
        </p:nvSpPr>
        <p:spPr>
          <a:xfrm>
            <a:off x="1342783" y="2243575"/>
            <a:ext cx="9506435" cy="3862596"/>
          </a:xfrm>
          <a:prstGeom prst="rect">
            <a:avLst/>
          </a:prstGeom>
          <a:noFill/>
        </p:spPr>
        <p:txBody>
          <a:bodyPr wrap="square" rtlCol="0">
            <a:spAutoFit/>
          </a:bodyPr>
          <a:lstStyle/>
          <a:p>
            <a:pPr algn="ctr"/>
            <a:r>
              <a:rPr lang="en-US" sz="4000" b="1" dirty="0">
                <a:latin typeface="Garamond" panose="02020404030301010803" pitchFamily="18" charset="0"/>
                <a:cs typeface="Andalus" panose="02020603050405020304" pitchFamily="18" charset="-78"/>
              </a:rPr>
              <a:t>The essence of the 21</a:t>
            </a:r>
            <a:r>
              <a:rPr lang="en-US" sz="4000" b="1" baseline="30000" dirty="0">
                <a:latin typeface="Garamond" panose="02020404030301010803" pitchFamily="18" charset="0"/>
                <a:cs typeface="Andalus" panose="02020603050405020304" pitchFamily="18" charset="-78"/>
              </a:rPr>
              <a:t>st</a:t>
            </a:r>
            <a:r>
              <a:rPr lang="en-US" sz="4000" b="1" dirty="0">
                <a:latin typeface="Garamond" panose="02020404030301010803" pitchFamily="18" charset="0"/>
                <a:cs typeface="Andalus" panose="02020603050405020304" pitchFamily="18" charset="-78"/>
              </a:rPr>
              <a:t>-century church is </a:t>
            </a:r>
            <a:r>
              <a:rPr lang="en-US" sz="4000" b="1" dirty="0" smtClean="0">
                <a:solidFill>
                  <a:srgbClr val="FF5050"/>
                </a:solidFill>
                <a:latin typeface="Gill Sans MT" panose="020B0502020104020203" pitchFamily="34" charset="0"/>
                <a:cs typeface="Andalus" panose="02020603050405020304" pitchFamily="18" charset="-78"/>
              </a:rPr>
              <a:t>ORGANIZATION</a:t>
            </a:r>
            <a:r>
              <a:rPr lang="en-US" sz="4000" b="1" dirty="0" smtClean="0">
                <a:latin typeface="Gill Sans MT" panose="020B0502020104020203" pitchFamily="34" charset="0"/>
                <a:cs typeface="Andalus" panose="02020603050405020304" pitchFamily="18" charset="-78"/>
              </a:rPr>
              <a:t>:</a:t>
            </a:r>
            <a:endParaRPr lang="en-US" sz="4000" b="1" dirty="0">
              <a:latin typeface="Andalus" panose="02020603050405020304" pitchFamily="18" charset="-78"/>
              <a:cs typeface="Andalus" panose="02020603050405020304" pitchFamily="18" charset="-78"/>
            </a:endParaRPr>
          </a:p>
          <a:p>
            <a:pPr algn="ctr"/>
            <a:endParaRPr lang="en-US" sz="2500" dirty="0">
              <a:latin typeface="Andalus" panose="02020603050405020304" pitchFamily="18" charset="-78"/>
              <a:cs typeface="Andalus" panose="02020603050405020304" pitchFamily="18" charset="-78"/>
            </a:endParaRPr>
          </a:p>
          <a:p>
            <a:pPr algn="ctr"/>
            <a:r>
              <a:rPr lang="en-US" sz="3500" b="1" dirty="0" smtClean="0">
                <a:latin typeface="Gill Sans MT" panose="020B0502020104020203" pitchFamily="34" charset="0"/>
              </a:rPr>
              <a:t>the </a:t>
            </a:r>
            <a:r>
              <a:rPr lang="en-US" sz="3500" b="1" i="1" dirty="0">
                <a:solidFill>
                  <a:srgbClr val="FF5050"/>
                </a:solidFill>
                <a:latin typeface="Gill Sans MT" panose="020B0502020104020203" pitchFamily="34" charset="0"/>
              </a:rPr>
              <a:t>planned, coordinated and purposeful action of people, working collectively, to achieve a common </a:t>
            </a:r>
            <a:r>
              <a:rPr lang="en-US" sz="3500" b="1" i="1" dirty="0" smtClean="0">
                <a:solidFill>
                  <a:srgbClr val="FF5050"/>
                </a:solidFill>
                <a:latin typeface="Gill Sans MT" panose="020B0502020104020203" pitchFamily="34" charset="0"/>
              </a:rPr>
              <a:t>goal</a:t>
            </a:r>
            <a:r>
              <a:rPr lang="en-US" sz="3500" b="1" dirty="0" smtClean="0">
                <a:latin typeface="Gill Sans MT" panose="020B0502020104020203" pitchFamily="34" charset="0"/>
              </a:rPr>
              <a:t>, </a:t>
            </a:r>
            <a:r>
              <a:rPr lang="en-US" sz="3500" b="1" dirty="0">
                <a:latin typeface="Gill Sans MT" panose="020B0502020104020203" pitchFamily="34" charset="0"/>
              </a:rPr>
              <a:t>whether it is a business, nation, </a:t>
            </a:r>
            <a:r>
              <a:rPr lang="en-US" sz="3500" b="1" dirty="0" smtClean="0">
                <a:latin typeface="Gill Sans MT" panose="020B0502020104020203" pitchFamily="34" charset="0"/>
              </a:rPr>
              <a:t>army </a:t>
            </a:r>
            <a:r>
              <a:rPr lang="en-US" sz="3500" b="1" dirty="0">
                <a:latin typeface="Gill Sans MT" panose="020B0502020104020203" pitchFamily="34" charset="0"/>
              </a:rPr>
              <a:t>or </a:t>
            </a:r>
            <a:r>
              <a:rPr lang="en-US" sz="3500" b="1" dirty="0" smtClean="0">
                <a:latin typeface="Gill Sans MT" panose="020B0502020104020203" pitchFamily="34" charset="0"/>
              </a:rPr>
              <a:t>church.</a:t>
            </a:r>
          </a:p>
        </p:txBody>
      </p:sp>
      <p:sp>
        <p:nvSpPr>
          <p:cNvPr id="5" name="TextBox 4"/>
          <p:cNvSpPr txBox="1"/>
          <p:nvPr/>
        </p:nvSpPr>
        <p:spPr>
          <a:xfrm>
            <a:off x="619991" y="624563"/>
            <a:ext cx="10952018" cy="1169551"/>
          </a:xfrm>
          <a:prstGeom prst="rect">
            <a:avLst/>
          </a:prstGeom>
          <a:noFill/>
        </p:spPr>
        <p:txBody>
          <a:bodyPr wrap="square" rtlCol="0">
            <a:spAutoFit/>
          </a:bodyPr>
          <a:lstStyle/>
          <a:p>
            <a:pPr algn="ctr"/>
            <a:r>
              <a:rPr lang="en-US" sz="4500" dirty="0">
                <a:latin typeface="Gill Sans MT" panose="020B0502020104020203" pitchFamily="34" charset="0"/>
              </a:rPr>
              <a:t>The </a:t>
            </a:r>
            <a:r>
              <a:rPr lang="en-US" sz="4500" dirty="0" smtClean="0">
                <a:latin typeface="Gill Sans MT" panose="020B0502020104020203" pitchFamily="34" charset="0"/>
              </a:rPr>
              <a:t>21</a:t>
            </a:r>
            <a:r>
              <a:rPr lang="en-US" sz="4500" baseline="30000" dirty="0" smtClean="0">
                <a:latin typeface="Gill Sans MT" panose="020B0502020104020203" pitchFamily="34" charset="0"/>
              </a:rPr>
              <a:t>st</a:t>
            </a:r>
            <a:r>
              <a:rPr lang="en-US" sz="4500" dirty="0" smtClean="0">
                <a:latin typeface="Gill Sans MT" panose="020B0502020104020203" pitchFamily="34" charset="0"/>
              </a:rPr>
              <a:t>-Century Church</a:t>
            </a:r>
          </a:p>
          <a:p>
            <a:pPr algn="ctr"/>
            <a:r>
              <a:rPr lang="en-US" sz="2500" b="1" dirty="0" smtClean="0">
                <a:solidFill>
                  <a:srgbClr val="FF5050"/>
                </a:solidFill>
                <a:latin typeface="Gill Sans MT" panose="020B0502020104020203" pitchFamily="34" charset="0"/>
              </a:rPr>
              <a:t>THE ORGANIZATION’S ORIGINS </a:t>
            </a:r>
            <a:endParaRPr lang="en-US" sz="2500" b="1" dirty="0">
              <a:solidFill>
                <a:srgbClr val="FF5050"/>
              </a:solidFill>
              <a:latin typeface="Gill Sans MT" panose="020B0502020104020203" pitchFamily="34" charset="0"/>
            </a:endParaRPr>
          </a:p>
        </p:txBody>
      </p:sp>
    </p:spTree>
    <p:extLst>
      <p:ext uri="{BB962C8B-B14F-4D97-AF65-F5344CB8AC3E}">
        <p14:creationId xmlns:p14="http://schemas.microsoft.com/office/powerpoint/2010/main" val="4054623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9991" y="624563"/>
            <a:ext cx="10952018" cy="1169551"/>
          </a:xfrm>
          <a:prstGeom prst="rect">
            <a:avLst/>
          </a:prstGeom>
          <a:noFill/>
        </p:spPr>
        <p:txBody>
          <a:bodyPr wrap="square" rtlCol="0">
            <a:spAutoFit/>
          </a:bodyPr>
          <a:lstStyle/>
          <a:p>
            <a:pPr algn="ctr"/>
            <a:r>
              <a:rPr lang="en-US" sz="4500" dirty="0">
                <a:latin typeface="Gill Sans MT" panose="020B0502020104020203" pitchFamily="34" charset="0"/>
              </a:rPr>
              <a:t>The </a:t>
            </a:r>
            <a:r>
              <a:rPr lang="en-US" sz="4500" dirty="0" smtClean="0">
                <a:latin typeface="Gill Sans MT" panose="020B0502020104020203" pitchFamily="34" charset="0"/>
              </a:rPr>
              <a:t>21</a:t>
            </a:r>
            <a:r>
              <a:rPr lang="en-US" sz="4500" baseline="30000" dirty="0" smtClean="0">
                <a:latin typeface="Gill Sans MT" panose="020B0502020104020203" pitchFamily="34" charset="0"/>
              </a:rPr>
              <a:t>st</a:t>
            </a:r>
            <a:r>
              <a:rPr lang="en-US" sz="4500" dirty="0" smtClean="0">
                <a:latin typeface="Gill Sans MT" panose="020B0502020104020203" pitchFamily="34" charset="0"/>
              </a:rPr>
              <a:t>-Century Church</a:t>
            </a:r>
          </a:p>
          <a:p>
            <a:pPr algn="ctr"/>
            <a:r>
              <a:rPr lang="en-US" sz="2500" b="1" dirty="0" smtClean="0">
                <a:solidFill>
                  <a:srgbClr val="FF5050"/>
                </a:solidFill>
                <a:latin typeface="Gill Sans MT" panose="020B0502020104020203" pitchFamily="34" charset="0"/>
              </a:rPr>
              <a:t>THE ORGANIZATION’S ORIGINS</a:t>
            </a:r>
            <a:endParaRPr lang="en-US" sz="2500" dirty="0">
              <a:solidFill>
                <a:srgbClr val="FF5050"/>
              </a:solidFill>
              <a:latin typeface="Gill Sans MT" panose="020B0502020104020203" pitchFamily="34" charset="0"/>
            </a:endParaRPr>
          </a:p>
        </p:txBody>
      </p:sp>
      <p:sp>
        <p:nvSpPr>
          <p:cNvPr id="5" name="Rectangle 4"/>
          <p:cNvSpPr/>
          <p:nvPr/>
        </p:nvSpPr>
        <p:spPr>
          <a:xfrm>
            <a:off x="1192180" y="1966466"/>
            <a:ext cx="9807640" cy="4319131"/>
          </a:xfrm>
          <a:prstGeom prst="rect">
            <a:avLst/>
          </a:prstGeom>
        </p:spPr>
        <p:txBody>
          <a:bodyPr wrap="square">
            <a:spAutoFit/>
          </a:bodyPr>
          <a:lstStyle/>
          <a:p>
            <a:pPr lvl="0" algn="ctr">
              <a:spcAft>
                <a:spcPts val="800"/>
              </a:spcAft>
            </a:pPr>
            <a:r>
              <a:rPr lang="en-US" sz="3200" b="1" dirty="0" smtClean="0">
                <a:solidFill>
                  <a:prstClr val="black"/>
                </a:solidFill>
                <a:latin typeface="Gill Sans MT" panose="020B0502020104020203" pitchFamily="34" charset="0"/>
                <a:cs typeface="Andalus" panose="02020603050405020304" pitchFamily="18" charset="-78"/>
              </a:rPr>
              <a:t>Conundrums Confronting </a:t>
            </a:r>
            <a:r>
              <a:rPr lang="en-US" sz="3200" b="1" dirty="0" smtClean="0">
                <a:solidFill>
                  <a:prstClr val="black"/>
                </a:solidFill>
                <a:latin typeface="Arial" panose="020B0604020202020204" pitchFamily="34" charset="0"/>
                <a:cs typeface="Arial" panose="020B0604020202020204" pitchFamily="34" charset="0"/>
              </a:rPr>
              <a:t>1</a:t>
            </a:r>
            <a:r>
              <a:rPr lang="en-US" sz="3200" b="1" baseline="30000" dirty="0" smtClean="0">
                <a:solidFill>
                  <a:prstClr val="black"/>
                </a:solidFill>
                <a:latin typeface="Gill Sans MT" panose="020B0502020104020203" pitchFamily="34" charset="0"/>
                <a:cs typeface="Andalus" panose="02020603050405020304" pitchFamily="18" charset="-78"/>
              </a:rPr>
              <a:t>st</a:t>
            </a:r>
            <a:r>
              <a:rPr lang="en-US" sz="3200" b="1" dirty="0" smtClean="0">
                <a:solidFill>
                  <a:prstClr val="black"/>
                </a:solidFill>
                <a:latin typeface="Gill Sans MT" panose="020B0502020104020203" pitchFamily="34" charset="0"/>
                <a:cs typeface="Andalus" panose="02020603050405020304" pitchFamily="18" charset="-78"/>
              </a:rPr>
              <a:t>-century Christianity:</a:t>
            </a:r>
          </a:p>
          <a:p>
            <a:pPr lvl="0" algn="ctr"/>
            <a:r>
              <a:rPr lang="en-US" sz="3200" b="1" i="1" dirty="0" smtClean="0">
                <a:solidFill>
                  <a:srgbClr val="FF5050"/>
                </a:solidFill>
                <a:latin typeface="Gill Sans MT" panose="020B0502020104020203" pitchFamily="34" charset="0"/>
                <a:cs typeface="Andalus" panose="02020603050405020304" pitchFamily="18" charset="-78"/>
              </a:rPr>
              <a:t>HERESY</a:t>
            </a:r>
            <a:endParaRPr lang="en-US" sz="3200" b="1" i="1" dirty="0" smtClean="0">
              <a:solidFill>
                <a:srgbClr val="FF5050"/>
              </a:solidFill>
              <a:latin typeface="Andalus" panose="02020603050405020304" pitchFamily="18" charset="-78"/>
              <a:cs typeface="Andalus" panose="02020603050405020304" pitchFamily="18" charset="-78"/>
            </a:endParaRPr>
          </a:p>
          <a:p>
            <a:pPr lvl="0" algn="ctr"/>
            <a:r>
              <a:rPr lang="en-US" sz="3200" b="1" i="1" dirty="0" smtClean="0">
                <a:solidFill>
                  <a:srgbClr val="FF5050"/>
                </a:solidFill>
                <a:latin typeface="Gill Sans MT" panose="020B0502020104020203" pitchFamily="34" charset="0"/>
                <a:cs typeface="Andalus" panose="02020603050405020304" pitchFamily="18" charset="-78"/>
              </a:rPr>
              <a:t>DISSENSION </a:t>
            </a:r>
            <a:r>
              <a:rPr lang="en-US" sz="3200" b="1" i="1" dirty="0">
                <a:solidFill>
                  <a:srgbClr val="FF5050"/>
                </a:solidFill>
                <a:latin typeface="Gill Sans MT" panose="020B0502020104020203" pitchFamily="34" charset="0"/>
                <a:cs typeface="Andalus" panose="02020603050405020304" pitchFamily="18" charset="-78"/>
              </a:rPr>
              <a:t>IN THE </a:t>
            </a:r>
            <a:r>
              <a:rPr lang="en-US" sz="3200" b="1" i="1" dirty="0" smtClean="0">
                <a:solidFill>
                  <a:srgbClr val="FF5050"/>
                </a:solidFill>
                <a:latin typeface="Gill Sans MT" panose="020B0502020104020203" pitchFamily="34" charset="0"/>
                <a:cs typeface="Andalus" panose="02020603050405020304" pitchFamily="18" charset="-78"/>
              </a:rPr>
              <a:t>RANKS</a:t>
            </a:r>
            <a:endParaRPr lang="en-US" sz="3200" b="1" i="1" dirty="0" smtClean="0">
              <a:solidFill>
                <a:srgbClr val="FF5050"/>
              </a:solidFill>
              <a:latin typeface="Andalus" panose="02020603050405020304" pitchFamily="18" charset="-78"/>
              <a:cs typeface="Andalus" panose="02020603050405020304" pitchFamily="18" charset="-78"/>
              <a:sym typeface="Webdings"/>
            </a:endParaRPr>
          </a:p>
          <a:p>
            <a:pPr lvl="0" algn="ctr"/>
            <a:endParaRPr lang="en-US" sz="4000" b="1" dirty="0">
              <a:solidFill>
                <a:prstClr val="black"/>
              </a:solidFill>
              <a:latin typeface="Andalus" panose="02020603050405020304" pitchFamily="18" charset="-78"/>
              <a:cs typeface="Andalus" panose="02020603050405020304" pitchFamily="18" charset="-78"/>
              <a:sym typeface="Webdings"/>
            </a:endParaRPr>
          </a:p>
          <a:p>
            <a:pPr algn="ctr"/>
            <a:r>
              <a:rPr lang="en-US" sz="3300" dirty="0" smtClean="0">
                <a:latin typeface="Garamond" panose="02020404030301010803" pitchFamily="18" charset="0"/>
                <a:cs typeface="Andalus" panose="02020603050405020304" pitchFamily="18" charset="-78"/>
              </a:rPr>
              <a:t>Anti-Semitism and the </a:t>
            </a:r>
            <a:r>
              <a:rPr lang="en-US" sz="3300" dirty="0">
                <a:latin typeface="Garamond" panose="02020404030301010803" pitchFamily="18" charset="0"/>
                <a:cs typeface="Andalus" panose="02020603050405020304" pitchFamily="18" charset="-78"/>
              </a:rPr>
              <a:t>felt need for an authority </a:t>
            </a:r>
            <a:r>
              <a:rPr lang="en-US" sz="3300" dirty="0" smtClean="0">
                <a:latin typeface="Garamond" panose="02020404030301010803" pitchFamily="18" charset="0"/>
                <a:cs typeface="Andalus" panose="02020603050405020304" pitchFamily="18" charset="-78"/>
              </a:rPr>
              <a:t>structure in order to be able to exert control, </a:t>
            </a:r>
            <a:r>
              <a:rPr lang="en-US" sz="3300" dirty="0">
                <a:latin typeface="Garamond" panose="02020404030301010803" pitchFamily="18" charset="0"/>
                <a:cs typeface="Andalus" panose="02020603050405020304" pitchFamily="18" charset="-78"/>
              </a:rPr>
              <a:t>led early Christians to conclude that they had supplanted Israel as God’s chosen people; that they were the ‘new Israel</a:t>
            </a:r>
            <a:r>
              <a:rPr lang="en-US" sz="3300" dirty="0" smtClean="0">
                <a:latin typeface="Garamond" panose="02020404030301010803" pitchFamily="18" charset="0"/>
                <a:cs typeface="Andalus" panose="02020603050405020304" pitchFamily="18" charset="-78"/>
              </a:rPr>
              <a:t>’.</a:t>
            </a:r>
            <a:endParaRPr lang="en-US" sz="3300" dirty="0">
              <a:latin typeface="Garamond" panose="02020404030301010803" pitchFamily="18" charset="0"/>
              <a:cs typeface="Andalus" panose="02020603050405020304" pitchFamily="18" charset="-78"/>
            </a:endParaRPr>
          </a:p>
        </p:txBody>
      </p:sp>
    </p:spTree>
    <p:extLst>
      <p:ext uri="{BB962C8B-B14F-4D97-AF65-F5344CB8AC3E}">
        <p14:creationId xmlns:p14="http://schemas.microsoft.com/office/powerpoint/2010/main" val="4053026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29338</TotalTime>
  <Words>2118</Words>
  <Application>Microsoft Office PowerPoint</Application>
  <PresentationFormat>Widescreen</PresentationFormat>
  <Paragraphs>219</Paragraphs>
  <Slides>16</Slides>
  <Notes>14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16</vt:i4>
      </vt:variant>
    </vt:vector>
  </HeadingPairs>
  <TitlesOfParts>
    <vt:vector size="27" baseType="lpstr">
      <vt:lpstr>Andalus</vt:lpstr>
      <vt:lpstr>Arial</vt:lpstr>
      <vt:lpstr>Calibri</vt:lpstr>
      <vt:lpstr>Calibri Light</vt:lpstr>
      <vt:lpstr>Garamond</vt:lpstr>
      <vt:lpstr>Gill Sans MT</vt:lpstr>
      <vt:lpstr>MS Outlook</vt:lpstr>
      <vt:lpstr>Times New Roman</vt:lpstr>
      <vt:lpstr>Webdings</vt:lpstr>
      <vt:lpstr>Wingdings 2</vt:lpstr>
      <vt:lpstr>Office Theme</vt:lpstr>
      <vt:lpstr>The Essence of New Testament Church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Essence of Church</dc:title>
  <dc:creator>Lance Gowen</dc:creator>
  <cp:lastModifiedBy>Lance Gowen</cp:lastModifiedBy>
  <cp:revision>251</cp:revision>
  <cp:lastPrinted>2016-08-30T19:14:49Z</cp:lastPrinted>
  <dcterms:created xsi:type="dcterms:W3CDTF">2016-03-31T11:40:12Z</dcterms:created>
  <dcterms:modified xsi:type="dcterms:W3CDTF">2016-10-15T18:07:07Z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555573675</vt:i4>
  </property>
  <property fmtid="{D5CDD505-2E9C-101B-9397-08002B2CF9AE}" pid="3" name="_NewReviewCycle">
    <vt:lpwstr/>
  </property>
  <property fmtid="{D5CDD505-2E9C-101B-9397-08002B2CF9AE}" pid="4" name="_EmailSubject">
    <vt:lpwstr>talk</vt:lpwstr>
  </property>
  <property fmtid="{D5CDD505-2E9C-101B-9397-08002B2CF9AE}" pid="5" name="_AuthorEmail">
    <vt:lpwstr>amanda.m.smith@bankofamerica.com</vt:lpwstr>
  </property>
  <property fmtid="{D5CDD505-2E9C-101B-9397-08002B2CF9AE}" pid="6" name="_AuthorEmailDisplayName">
    <vt:lpwstr>Smith, Amanda M</vt:lpwstr>
  </property>
</Properties>
</file>